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notesSlides/notesSlide37.xml" ContentType="application/vnd.openxmlformats-officedocument.presentationml.notesSlide+xml"/>
  <Override PartName="/ppt/tags/tag91.xml" ContentType="application/vnd.openxmlformats-officedocument.presentationml.tags+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4"/>
  </p:notesMasterIdLst>
  <p:handoutMasterIdLst>
    <p:handoutMasterId r:id="rId45"/>
  </p:handoutMasterIdLst>
  <p:sldIdLst>
    <p:sldId id="870" r:id="rId5"/>
    <p:sldId id="430" r:id="rId6"/>
    <p:sldId id="613" r:id="rId7"/>
    <p:sldId id="400" r:id="rId8"/>
    <p:sldId id="431" r:id="rId9"/>
    <p:sldId id="432" r:id="rId10"/>
    <p:sldId id="433" r:id="rId11"/>
    <p:sldId id="434" r:id="rId12"/>
    <p:sldId id="435" r:id="rId13"/>
    <p:sldId id="864" r:id="rId14"/>
    <p:sldId id="856" r:id="rId15"/>
    <p:sldId id="438" r:id="rId16"/>
    <p:sldId id="868" r:id="rId17"/>
    <p:sldId id="857" r:id="rId18"/>
    <p:sldId id="869" r:id="rId19"/>
    <p:sldId id="617" r:id="rId20"/>
    <p:sldId id="440" r:id="rId21"/>
    <p:sldId id="374" r:id="rId22"/>
    <p:sldId id="626" r:id="rId23"/>
    <p:sldId id="377" r:id="rId24"/>
    <p:sldId id="385" r:id="rId25"/>
    <p:sldId id="625" r:id="rId26"/>
    <p:sldId id="442" r:id="rId27"/>
    <p:sldId id="627" r:id="rId28"/>
    <p:sldId id="380" r:id="rId29"/>
    <p:sldId id="852" r:id="rId30"/>
    <p:sldId id="378" r:id="rId31"/>
    <p:sldId id="382" r:id="rId32"/>
    <p:sldId id="840" r:id="rId33"/>
    <p:sldId id="841" r:id="rId34"/>
    <p:sldId id="618" r:id="rId35"/>
    <p:sldId id="391" r:id="rId36"/>
    <p:sldId id="420" r:id="rId37"/>
    <p:sldId id="392" r:id="rId38"/>
    <p:sldId id="393" r:id="rId39"/>
    <p:sldId id="402" r:id="rId40"/>
    <p:sldId id="397" r:id="rId41"/>
    <p:sldId id="620" r:id="rId42"/>
    <p:sldId id="867" r:id="rId43"/>
  </p:sldIdLst>
  <p:sldSz cx="12192000" cy="6858000"/>
  <p:notesSz cx="7772400" cy="10058400"/>
  <p:custDataLst>
    <p:tags r:id="rId46"/>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3CEBA81D-4A98-7644-BE2E-7E4FAAF208B0}">
          <p14:sldIdLst>
            <p14:sldId id="870"/>
            <p14:sldId id="430"/>
            <p14:sldId id="613"/>
            <p14:sldId id="400"/>
          </p14:sldIdLst>
        </p14:section>
        <p14:section name="Section 1: AWS Shared Responsibility Model" id="{2100FFDF-B411-AE4D-B937-E9DE9362DC92}">
          <p14:sldIdLst>
            <p14:sldId id="431"/>
            <p14:sldId id="432"/>
            <p14:sldId id="433"/>
            <p14:sldId id="434"/>
            <p14:sldId id="435"/>
            <p14:sldId id="864"/>
          </p14:sldIdLst>
        </p14:section>
        <p14:section name="Activity: Shared responsibility model" id="{26A23A24-B6F1-494B-BC4F-A29E50CA2012}">
          <p14:sldIdLst>
            <p14:sldId id="856"/>
            <p14:sldId id="438"/>
            <p14:sldId id="868"/>
            <p14:sldId id="857"/>
            <p14:sldId id="869"/>
            <p14:sldId id="617"/>
          </p14:sldIdLst>
        </p14:section>
        <p14:section name="Section 2: AWS Idenity and Access Management (IAM)" id="{B5A50875-55F7-6943-8C7F-CA1A955423EF}">
          <p14:sldIdLst>
            <p14:sldId id="440"/>
            <p14:sldId id="374"/>
            <p14:sldId id="626"/>
            <p14:sldId id="377"/>
            <p14:sldId id="385"/>
            <p14:sldId id="625"/>
            <p14:sldId id="442"/>
            <p14:sldId id="627"/>
            <p14:sldId id="380"/>
            <p14:sldId id="852"/>
            <p14:sldId id="378"/>
            <p14:sldId id="382"/>
            <p14:sldId id="840"/>
            <p14:sldId id="841"/>
            <p14:sldId id="618"/>
          </p14:sldIdLst>
        </p14:section>
        <p14:section name="Section 3: Securing a new AWS account" id="{BE6321CC-894B-EA41-93AD-79921DB14C08}">
          <p14:sldIdLst>
            <p14:sldId id="391"/>
            <p14:sldId id="420"/>
            <p14:sldId id="392"/>
            <p14:sldId id="393"/>
            <p14:sldId id="402"/>
            <p14:sldId id="397"/>
            <p14:sldId id="620"/>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3399"/>
    <a:srgbClr val="D6F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B8A4A-14E6-4A84-8674-8000D579378A}" v="56" dt="2022-05-19T15:19:10.448"/>
    <p1510:client id="{B160C5B8-C7B2-4ECF-8EB2-231C23D820B7}" v="49" dt="2022-05-19T18:30:57.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77" autoAdjust="0"/>
  </p:normalViewPr>
  <p:slideViewPr>
    <p:cSldViewPr snapToGrid="0">
      <p:cViewPr varScale="1">
        <p:scale>
          <a:sx n="52" d="100"/>
          <a:sy n="52" d="100"/>
        </p:scale>
        <p:origin x="1434" y="72"/>
      </p:cViewPr>
      <p:guideLst/>
    </p:cSldViewPr>
  </p:slideViewPr>
  <p:notesTextViewPr>
    <p:cViewPr>
      <p:scale>
        <a:sx n="1" d="1"/>
        <a:sy n="1" d="1"/>
      </p:scale>
      <p:origin x="0" y="0"/>
    </p:cViewPr>
  </p:notesTextViewPr>
  <p:notesViewPr>
    <p:cSldViewPr snapToGrid="0">
      <p:cViewPr varScale="1">
        <p:scale>
          <a:sx n="113" d="100"/>
          <a:sy n="113" d="100"/>
        </p:scale>
        <p:origin x="48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2/23/2023</a:t>
            </a:fld>
            <a:endParaRPr lang="en-US"/>
          </a:p>
        </p:txBody>
      </p:sp>
      <p:sp>
        <p:nvSpPr>
          <p:cNvPr id="4" name="Footer Placeholder 3">
            <a:extLst>
              <a:ext uri="{FF2B5EF4-FFF2-40B4-BE49-F238E27FC236}">
                <a16:creationId xmlns:a16="http://schemas.microsoft.com/office/drawing/2014/main" xmlns=""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xmlns="" id="{AD76E78D-84A4-A28F-5148-71AE574BCE36}"/>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xmlns="" id="{D5119739-5C77-6DD2-84A3-D6B70E58767B}"/>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xmlns="" id="{933FD237-DEA0-F98F-0602-A1DBBEF9DDDE}"/>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xmlns="" id="{CC4E7FDD-6246-87C2-AD9D-A9E3CE3AED02}"/>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B791281-B7C9-A043-A4AD-3E334CB4D9A1}" type="slidenum">
              <a:rPr lang="en-US" smtClean="0"/>
              <a:t>‹#›</a:t>
            </a:fld>
            <a:endParaRPr lang="en-US"/>
          </a:p>
        </p:txBody>
      </p:sp>
      <p:sp>
        <p:nvSpPr>
          <p:cNvPr id="13" name="Date Placeholder 12">
            <a:extLst>
              <a:ext uri="{FF2B5EF4-FFF2-40B4-BE49-F238E27FC236}">
                <a16:creationId xmlns:a16="http://schemas.microsoft.com/office/drawing/2014/main" xmlns="" id="{978D0C9D-F5AA-4181-0CB1-C482A46767A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14EFF6C-CFD6-4842-80AD-4155323AB1A0}" type="datetimeFigureOut">
              <a:rPr lang="en-US" smtClean="0"/>
              <a:t>2/23/2023</a:t>
            </a:fld>
            <a:endParaRPr lang="en-US"/>
          </a:p>
        </p:txBody>
      </p:sp>
      <p:sp>
        <p:nvSpPr>
          <p:cNvPr id="14" name="Notes Placeholder 13">
            <a:extLst>
              <a:ext uri="{FF2B5EF4-FFF2-40B4-BE49-F238E27FC236}">
                <a16:creationId xmlns:a16="http://schemas.microsoft.com/office/drawing/2014/main" xmlns="" id="{9877F3D8-50C3-6F86-9DF2-E4975806C56E}"/>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149139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59130"/>
          </a:xfrm>
          <a:prstGeom prst="rect">
            <a:avLst/>
          </a:prstGeom>
        </p:spPr>
        <p:txBody>
          <a:bodyPr/>
          <a:lstStyle/>
          <a:p>
            <a:r>
              <a:rPr lang="en-US" b="1" i="0" kern="1200" dirty="0" smtClean="0">
                <a:solidFill>
                  <a:schemeClr val="tx1"/>
                </a:solidFill>
                <a:effectLst/>
                <a:latin typeface="+mn-lt"/>
                <a:ea typeface="+mn-ea"/>
                <a:cs typeface="+mn-cs"/>
              </a:rPr>
              <a:t>AWS </a:t>
            </a:r>
            <a:r>
              <a:rPr lang="en-US" b="1" i="0" kern="1200" dirty="0">
                <a:solidFill>
                  <a:schemeClr val="tx1"/>
                </a:solidFill>
                <a:effectLst/>
                <a:latin typeface="+mn-lt"/>
                <a:ea typeface="+mn-ea"/>
                <a:cs typeface="+mn-cs"/>
              </a:rPr>
              <a:t>Trusted Advisor </a:t>
            </a:r>
            <a:r>
              <a:rPr lang="en-US" b="0" i="0" kern="1200" dirty="0">
                <a:solidFill>
                  <a:schemeClr val="tx1"/>
                </a:solidFill>
                <a:effectLst/>
                <a:latin typeface="+mn-lt"/>
                <a:ea typeface="+mn-ea"/>
                <a:cs typeface="+mn-cs"/>
              </a:rPr>
              <a:t>is an online tool that analyzes your AWS environment and provides </a:t>
            </a:r>
            <a:r>
              <a:rPr lang="en-US" dirty="0"/>
              <a:t>real-time guidance and recommendations to help you provision your resources by following AWS best practices. </a:t>
            </a:r>
            <a:r>
              <a:rPr lang="en-US" dirty="0" smtClean="0"/>
              <a:t/>
            </a:r>
            <a:br>
              <a:rPr lang="en-US" dirty="0" smtClean="0"/>
            </a:br>
            <a:endParaRPr lang="en-US" b="0" i="0" kern="1200" dirty="0">
              <a:solidFill>
                <a:schemeClr val="tx1"/>
              </a:solidFill>
              <a:effectLst/>
              <a:latin typeface="+mn-lt"/>
              <a:ea typeface="+mn-ea"/>
              <a:cs typeface="+mn-cs"/>
            </a:endParaRPr>
          </a:p>
          <a:p>
            <a:r>
              <a:rPr lang="en-US" b="1" i="0" kern="1200" dirty="0">
                <a:solidFill>
                  <a:schemeClr val="tx1"/>
                </a:solidFill>
                <a:effectLst/>
                <a:latin typeface="+mn-lt"/>
                <a:ea typeface="+mn-ea"/>
                <a:cs typeface="+mn-cs"/>
              </a:rPr>
              <a:t>AWS Shield </a:t>
            </a:r>
            <a:r>
              <a:rPr lang="en-US" b="0" i="0" kern="1200" dirty="0">
                <a:solidFill>
                  <a:schemeClr val="tx1"/>
                </a:solidFill>
                <a:effectLst/>
                <a:latin typeface="+mn-lt"/>
                <a:ea typeface="+mn-ea"/>
                <a:cs typeface="+mn-cs"/>
              </a:rPr>
              <a:t>is a managed distributed denial of service (DDoS) protection service that safeguards applications running on AWS</a:t>
            </a:r>
            <a:r>
              <a:rPr lang="en-US" b="0" i="0" kern="1200" dirty="0" smtClean="0">
                <a:solidFill>
                  <a:schemeClr val="tx1"/>
                </a:solidFill>
                <a:effectLst/>
                <a:latin typeface="+mn-lt"/>
                <a:ea typeface="+mn-ea"/>
                <a:cs typeface="+mn-cs"/>
              </a:rPr>
              <a:t>.</a:t>
            </a:r>
          </a:p>
          <a:p>
            <a:endParaRPr lang="en-US" b="0" i="0" kern="1200" dirty="0">
              <a:solidFill>
                <a:schemeClr val="tx1"/>
              </a:solidFill>
              <a:effectLst/>
              <a:latin typeface="+mn-lt"/>
              <a:ea typeface="+mn-ea"/>
              <a:cs typeface="+mn-cs"/>
            </a:endParaRPr>
          </a:p>
          <a:p>
            <a:r>
              <a:rPr lang="en-US" b="1" i="0" kern="1200" dirty="0">
                <a:solidFill>
                  <a:schemeClr val="tx1"/>
                </a:solidFill>
                <a:effectLst/>
                <a:latin typeface="+mn-lt"/>
                <a:ea typeface="+mn-ea"/>
                <a:cs typeface="+mn-cs"/>
              </a:rPr>
              <a:t>Amazon Chime </a:t>
            </a:r>
            <a:r>
              <a:rPr lang="en-US" b="0" i="0" kern="1200" dirty="0">
                <a:solidFill>
                  <a:schemeClr val="tx1"/>
                </a:solidFill>
                <a:effectLst/>
                <a:latin typeface="+mn-lt"/>
                <a:ea typeface="+mn-ea"/>
                <a:cs typeface="+mn-cs"/>
              </a:rPr>
              <a:t>is a communications service that enables you to meet, chat, and place business calls inside and outside your organization, all using a single application. It is a pay-as-you-go communications service with no upfront fees, commitments, or long-term contracts. </a:t>
            </a:r>
            <a:endParaRPr lang="en-US" dirty="0"/>
          </a:p>
        </p:txBody>
      </p:sp>
    </p:spTree>
    <p:extLst>
      <p:ext uri="{BB962C8B-B14F-4D97-AF65-F5344CB8AC3E}">
        <p14:creationId xmlns:p14="http://schemas.microsoft.com/office/powerpoint/2010/main" val="306993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77517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331801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7"/>
            <a:ext cx="6216650" cy="4774767"/>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94845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839321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494048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75771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88693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p:txBody>
      </p:sp>
    </p:spTree>
    <p:extLst>
      <p:ext uri="{BB962C8B-B14F-4D97-AF65-F5344CB8AC3E}">
        <p14:creationId xmlns:p14="http://schemas.microsoft.com/office/powerpoint/2010/main" val="2845712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42619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3686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47946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spcAft>
                <a:spcPts val="600"/>
              </a:spcAft>
            </a:pPr>
            <a:endParaRPr lang="en-US" baseline="0" dirty="0"/>
          </a:p>
        </p:txBody>
      </p:sp>
    </p:spTree>
    <p:extLst>
      <p:ext uri="{BB962C8B-B14F-4D97-AF65-F5344CB8AC3E}">
        <p14:creationId xmlns:p14="http://schemas.microsoft.com/office/powerpoint/2010/main" val="2498209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endParaRPr lang="en-US" b="0" i="0" kern="1200" baseline="0" dirty="0">
              <a:solidFill>
                <a:schemeClr val="tx1"/>
              </a:solidFill>
              <a:effectLst/>
              <a:ea typeface="+mn-ea"/>
              <a:cs typeface="+mn-cs"/>
            </a:endParaRPr>
          </a:p>
        </p:txBody>
      </p:sp>
    </p:spTree>
    <p:extLst>
      <p:ext uri="{BB962C8B-B14F-4D97-AF65-F5344CB8AC3E}">
        <p14:creationId xmlns:p14="http://schemas.microsoft.com/office/powerpoint/2010/main" val="2317645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85769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97676"/>
          </a:xfrm>
          <a:prstGeom prst="rect">
            <a:avLst/>
          </a:prstGeom>
        </p:spPr>
        <p:txBody>
          <a:bodyPr/>
          <a:lstStyle/>
          <a:p>
            <a:endParaRPr lang="en-US" kern="1200" baseline="0" dirty="0">
              <a:effectLst/>
              <a:latin typeface="+mn-lt"/>
              <a:ea typeface="+mn-ea"/>
              <a:cs typeface="+mn-cs"/>
            </a:endParaRPr>
          </a:p>
        </p:txBody>
      </p:sp>
    </p:spTree>
    <p:extLst>
      <p:ext uri="{BB962C8B-B14F-4D97-AF65-F5344CB8AC3E}">
        <p14:creationId xmlns:p14="http://schemas.microsoft.com/office/powerpoint/2010/main" val="146608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a:solidFill>
                  <a:schemeClr val="tx1"/>
                </a:solidFill>
                <a:effectLst/>
                <a:ea typeface="+mn-ea"/>
                <a:cs typeface="+mn-cs"/>
              </a:rPr>
              <a:t>As mentioned previously, IAM policy documents are written in JSON.</a:t>
            </a:r>
          </a:p>
          <a:p>
            <a:endParaRPr lang="en-US" kern="1200">
              <a:solidFill>
                <a:schemeClr val="tx1"/>
              </a:solidFill>
              <a:effectLst/>
              <a:ea typeface="+mn-ea"/>
              <a:cs typeface="+mn-cs"/>
            </a:endParaRPr>
          </a:p>
          <a:p>
            <a:r>
              <a:rPr lang="en-US" kern="1200">
                <a:solidFill>
                  <a:schemeClr val="tx1"/>
                </a:solidFill>
                <a:effectLst/>
                <a:ea typeface="+mn-ea"/>
                <a:cs typeface="+mn-cs"/>
              </a:rPr>
              <a:t>The example IAM policy grants users access only to the following resources:</a:t>
            </a:r>
          </a:p>
          <a:p>
            <a:pPr marL="171450" lvl="0" indent="-171450">
              <a:buFont typeface="Arial" panose="020B0604020202020204" pitchFamily="34" charset="0"/>
              <a:buChar char="•"/>
            </a:pPr>
            <a:r>
              <a:rPr lang="en-US" kern="1200">
                <a:solidFill>
                  <a:schemeClr val="tx1"/>
                </a:solidFill>
                <a:effectLst/>
                <a:ea typeface="+mn-ea"/>
                <a:cs typeface="+mn-cs"/>
              </a:rPr>
              <a:t>The DynamoDB table whose name is represented by </a:t>
            </a:r>
            <a:r>
              <a:rPr lang="en-US" i="1" kern="1200">
                <a:solidFill>
                  <a:schemeClr val="tx1"/>
                </a:solidFill>
                <a:effectLst/>
                <a:ea typeface="+mn-ea"/>
                <a:cs typeface="+mn-cs"/>
              </a:rPr>
              <a:t>table-name</a:t>
            </a:r>
            <a:r>
              <a:rPr lang="en-US" kern="1200">
                <a:solidFill>
                  <a:schemeClr val="tx1"/>
                </a:solidFill>
                <a:effectLst/>
                <a:ea typeface="+mn-ea"/>
                <a:cs typeface="+mn-cs"/>
              </a:rPr>
              <a:t>.</a:t>
            </a:r>
          </a:p>
          <a:p>
            <a:pPr marL="171450" lvl="0" indent="-171450">
              <a:buFont typeface="Arial" panose="020B0604020202020204" pitchFamily="34" charset="0"/>
              <a:buChar char="•"/>
            </a:pPr>
            <a:r>
              <a:rPr lang="en-US" kern="1200">
                <a:solidFill>
                  <a:schemeClr val="tx1"/>
                </a:solidFill>
                <a:effectLst/>
                <a:ea typeface="+mn-ea"/>
                <a:cs typeface="+mn-cs"/>
              </a:rPr>
              <a:t>The AWS account's S3 bucket, whose name is represented by </a:t>
            </a:r>
            <a:r>
              <a:rPr lang="en-US" i="1" kern="1200">
                <a:solidFill>
                  <a:schemeClr val="tx1"/>
                </a:solidFill>
                <a:effectLst/>
                <a:ea typeface="+mn-ea"/>
                <a:cs typeface="+mn-cs"/>
              </a:rPr>
              <a:t>bucket-name</a:t>
            </a:r>
            <a:r>
              <a:rPr lang="en-US" kern="1200">
                <a:solidFill>
                  <a:schemeClr val="tx1"/>
                </a:solidFill>
                <a:effectLst/>
                <a:ea typeface="+mn-ea"/>
                <a:cs typeface="+mn-cs"/>
              </a:rPr>
              <a:t> and all the objects that it contains.</a:t>
            </a:r>
          </a:p>
          <a:p>
            <a:pPr marL="0" lvl="0" indent="0">
              <a:buFont typeface="Arial" panose="020B0604020202020204" pitchFamily="34" charset="0"/>
              <a:buNone/>
            </a:pPr>
            <a:endParaRPr lang="en-US" kern="1200">
              <a:solidFill>
                <a:schemeClr val="tx1"/>
              </a:solidFill>
              <a:effectLst/>
              <a:ea typeface="+mn-ea"/>
              <a:cs typeface="+mn-cs"/>
            </a:endParaRPr>
          </a:p>
          <a:p>
            <a:r>
              <a:rPr lang="en-US" kern="1200">
                <a:solidFill>
                  <a:schemeClr val="tx1"/>
                </a:solidFill>
                <a:effectLst/>
                <a:ea typeface="+mn-ea"/>
                <a:cs typeface="+mn-cs"/>
              </a:rPr>
              <a:t>The IAM policy also includes an explicit deny ("</a:t>
            </a:r>
            <a:r>
              <a:rPr lang="en-US" kern="1200" err="1">
                <a:solidFill>
                  <a:schemeClr val="tx1"/>
                </a:solidFill>
                <a:effectLst/>
                <a:ea typeface="+mn-ea"/>
                <a:cs typeface="+mn-cs"/>
              </a:rPr>
              <a:t>Effect":"Deny</a:t>
            </a:r>
            <a:r>
              <a:rPr lang="en-US" kern="1200">
                <a:solidFill>
                  <a:schemeClr val="tx1"/>
                </a:solidFill>
                <a:effectLst/>
                <a:ea typeface="+mn-ea"/>
                <a:cs typeface="+mn-cs"/>
              </a:rPr>
              <a:t>") element. The </a:t>
            </a:r>
            <a:r>
              <a:rPr lang="en-US" b="1" kern="1200" err="1">
                <a:solidFill>
                  <a:schemeClr val="tx1"/>
                </a:solidFill>
                <a:effectLst/>
                <a:ea typeface="+mn-ea"/>
                <a:cs typeface="+mn-cs"/>
              </a:rPr>
              <a:t>NotResource</a:t>
            </a:r>
            <a:r>
              <a:rPr lang="en-US" kern="1200">
                <a:solidFill>
                  <a:schemeClr val="tx1"/>
                </a:solidFill>
                <a:effectLst/>
                <a:ea typeface="+mn-ea"/>
                <a:cs typeface="+mn-cs"/>
              </a:rPr>
              <a:t> element helps to ensure that users cannot use any other DynamoDB or S3 actions or resources except the actions and resources that are specified in the policy—even if permissions have been granted in another policy. An explicit deny statement takes precedence over an allow statement.</a:t>
            </a:r>
          </a:p>
        </p:txBody>
      </p:sp>
    </p:spTree>
    <p:extLst>
      <p:ext uri="{BB962C8B-B14F-4D97-AF65-F5344CB8AC3E}">
        <p14:creationId xmlns:p14="http://schemas.microsoft.com/office/powerpoint/2010/main" val="3810956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effectLst/>
                <a:latin typeface="+mn-lt"/>
                <a:ea typeface="+mn-ea"/>
                <a:cs typeface="+mn-cs"/>
              </a:rPr>
              <a:t>Resource-based </a:t>
            </a:r>
            <a:r>
              <a:rPr lang="en-US" kern="1200" baseline="0" dirty="0">
                <a:effectLst/>
                <a:latin typeface="+mn-lt"/>
                <a:ea typeface="+mn-ea"/>
                <a:cs typeface="+mn-cs"/>
              </a:rPr>
              <a:t>policies are defined </a:t>
            </a:r>
            <a:r>
              <a:rPr lang="en-US" b="1" kern="1200" baseline="0" dirty="0">
                <a:effectLst/>
                <a:latin typeface="+mn-lt"/>
                <a:ea typeface="+mn-ea"/>
                <a:cs typeface="+mn-cs"/>
              </a:rPr>
              <a:t>inline</a:t>
            </a:r>
            <a:r>
              <a:rPr lang="en-US" kern="1200" baseline="0" dirty="0">
                <a:effectLst/>
                <a:latin typeface="+mn-lt"/>
                <a:ea typeface="+mn-ea"/>
                <a:cs typeface="+mn-cs"/>
              </a:rPr>
              <a:t> only, which means that you define the policy on the resource itself, instead of creating a separate IAM policy document that you attach</a:t>
            </a:r>
            <a:r>
              <a:rPr lang="en-US" kern="1200" baseline="0" dirty="0" smtClean="0">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smtClean="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effectLst/>
                <a:latin typeface="+mn-lt"/>
                <a:ea typeface="+mn-ea"/>
                <a:cs typeface="+mn-cs"/>
              </a:rPr>
              <a:t> </a:t>
            </a:r>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41817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567299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ndParaRPr>
          </a:p>
        </p:txBody>
      </p:sp>
    </p:spTree>
    <p:extLst>
      <p:ext uri="{BB962C8B-B14F-4D97-AF65-F5344CB8AC3E}">
        <p14:creationId xmlns:p14="http://schemas.microsoft.com/office/powerpoint/2010/main" val="59771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42904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0199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545171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1392015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6121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561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ea typeface="+mn-ea"/>
              <a:cs typeface="+mn-cs"/>
            </a:endParaRPr>
          </a:p>
        </p:txBody>
      </p:sp>
    </p:spTree>
    <p:extLst>
      <p:ext uri="{BB962C8B-B14F-4D97-AF65-F5344CB8AC3E}">
        <p14:creationId xmlns:p14="http://schemas.microsoft.com/office/powerpoint/2010/main" val="273205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52156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62776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607070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04328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76513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5909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5656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sz="1100" dirty="0"/>
          </a:p>
        </p:txBody>
      </p:sp>
    </p:spTree>
    <p:extLst>
      <p:ext uri="{BB962C8B-B14F-4D97-AF65-F5344CB8AC3E}">
        <p14:creationId xmlns:p14="http://schemas.microsoft.com/office/powerpoint/2010/main" val="18906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4" name="Notes Placeholder 3"/>
          <p:cNvSpPr>
            <a:spLocks noGrp="1"/>
          </p:cNvSpPr>
          <p:nvPr>
            <p:ph type="body" sz="quarter" idx="10"/>
          </p:nvPr>
        </p:nvSpPr>
        <p:spPr>
          <a:xfrm>
            <a:off x="777875" y="4840288"/>
            <a:ext cx="6216650" cy="3960812"/>
          </a:xfrm>
          <a:prstGeom prst="rect">
            <a:avLst/>
          </a:prstGeom>
        </p:spPr>
        <p:txBody>
          <a:bodyPr/>
          <a:lstStyle/>
          <a:p>
            <a:endParaRPr lang="en-US" sz="1100" dirty="0"/>
          </a:p>
        </p:txBody>
      </p:sp>
    </p:spTree>
    <p:extLst>
      <p:ext uri="{BB962C8B-B14F-4D97-AF65-F5344CB8AC3E}">
        <p14:creationId xmlns:p14="http://schemas.microsoft.com/office/powerpoint/2010/main" val="330106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733203"/>
          </a:xfrm>
          <a:prstGeom prst="rect">
            <a:avLst/>
          </a:prstGeom>
        </p:spPr>
        <p:txBody>
          <a:bodyPr/>
          <a:lstStyle/>
          <a:p>
            <a:r>
              <a:rPr lang="en-US" dirty="0" smtClean="0"/>
              <a:t>Protecting </a:t>
            </a:r>
            <a:r>
              <a:rPr lang="en-US" dirty="0"/>
              <a:t>this infrastructure is the top priority for AWS. While you cannot visit AWS data centers or offices to see this protection firsthand, Amazon provides several reports from third-party auditors who have verified our compliance with a variety of computer security standards and regulations.</a:t>
            </a:r>
          </a:p>
        </p:txBody>
      </p:sp>
    </p:spTree>
    <p:extLst>
      <p:ext uri="{BB962C8B-B14F-4D97-AF65-F5344CB8AC3E}">
        <p14:creationId xmlns:p14="http://schemas.microsoft.com/office/powerpoint/2010/main" val="78626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670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677785"/>
          </a:xfrm>
          <a:prstGeom prst="rect">
            <a:avLst/>
          </a:prstGeom>
        </p:spPr>
        <p:txBody>
          <a:bodyPr/>
          <a:lstStyle/>
          <a:p>
            <a:endParaRPr lang="en-US" dirty="0"/>
          </a:p>
        </p:txBody>
      </p:sp>
    </p:spTree>
    <p:extLst>
      <p:ext uri="{BB962C8B-B14F-4D97-AF65-F5344CB8AC3E}">
        <p14:creationId xmlns:p14="http://schemas.microsoft.com/office/powerpoint/2010/main" val="634395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2.svg"/><Relationship Id="rId5" Type="http://schemas.openxmlformats.org/officeDocument/2006/relationships/image" Target="../media/image7.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F3DBA0A-EF04-44BD-A704-1C36C47D2821}"/>
              </a:ext>
              <a:ext uri="{C183D7F6-B498-43B3-948B-1728B52AA6E4}">
                <adec:decorative xmlns:adec="http://schemas.microsoft.com/office/drawing/2017/decorative" xmlns=""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xmlns="" id="{1636AFF1-562B-467D-8DC1-B38C08FBD4C3}"/>
                </a:ext>
                <a:ext uri="{C183D7F6-B498-43B3-948B-1728B52AA6E4}">
                  <adec:decorative xmlns:adec="http://schemas.microsoft.com/office/drawing/2017/decorative" xmlns=""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xmlns="" id="{D7310E2A-808D-407A-87D7-C505B238AAE6}"/>
                </a:ext>
                <a:ext uri="{C183D7F6-B498-43B3-948B-1728B52AA6E4}">
                  <adec:decorative xmlns:adec="http://schemas.microsoft.com/office/drawing/2017/decorative" xmlns=""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xmlns="" id="{62D1E38E-9540-4F40-B30D-C4E76EF85FD1}"/>
                </a:ext>
                <a:ext uri="{C183D7F6-B498-43B3-948B-1728B52AA6E4}">
                  <adec:decorative xmlns:adec="http://schemas.microsoft.com/office/drawing/2017/decorative" xmlns=""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xmlns="" id="{D2B179F5-8754-4804-B83A-9F86A1FABFC5}"/>
                </a:ext>
                <a:ext uri="{C183D7F6-B498-43B3-948B-1728B52AA6E4}">
                  <adec:decorative xmlns:adec="http://schemas.microsoft.com/office/drawing/2017/decorative" xmlns=""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xmlns="" id="{0C3C1B84-8505-4B24-973C-848AC60399A7}"/>
                </a:ext>
                <a:ext uri="{C183D7F6-B498-43B3-948B-1728B52AA6E4}">
                  <adec:decorative xmlns:adec="http://schemas.microsoft.com/office/drawing/2017/decorative" xmlns=""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xmlns="" id="{EE68EF96-08A5-4475-A68D-AF69C928485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xmlns=""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xmlns=""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xmlns=""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xmlns=""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xmlns=""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xmlns="" id="{1271813C-5B30-4D24-8175-91D870333A95}"/>
              </a:ext>
              <a:ext uri="{C183D7F6-B498-43B3-948B-1728B52AA6E4}">
                <adec:decorative xmlns:adec="http://schemas.microsoft.com/office/drawing/2017/decorative" xmlns=""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xmlns=""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xmlns=""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xmlns=""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xmlns=""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56064E0D-105A-4446-B967-229FA49D135D}"/>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279CDF30-3118-4A2F-93E0-DACD532E91B1}"/>
                </a:ext>
                <a:ext uri="{C183D7F6-B498-43B3-948B-1728B52AA6E4}">
                  <adec:decorative xmlns:adec="http://schemas.microsoft.com/office/drawing/2017/decorative" xmlns=""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4E6250DE-D4BC-48A7-942E-7C927E2BAC70}"/>
                </a:ext>
                <a:ext uri="{C183D7F6-B498-43B3-948B-1728B52AA6E4}">
                  <adec:decorative xmlns:adec="http://schemas.microsoft.com/office/drawing/2017/decorative" xmlns=""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xmlns="" id="{2697E9D6-D133-4E57-BD63-82D9E5002F18}"/>
                </a:ext>
                <a:ext uri="{C183D7F6-B498-43B3-948B-1728B52AA6E4}">
                  <adec:decorative xmlns:adec="http://schemas.microsoft.com/office/drawing/2017/decorative" xmlns=""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xmlns=""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xmlns=""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xmlns=""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DC4FACA1-07DC-44B9-A79C-2B7C9D1B9221}"/>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xmlns="" id="{9BA1593B-ADE5-482C-A193-F57F78F9B860}"/>
                </a:ext>
                <a:ext uri="{C183D7F6-B498-43B3-948B-1728B52AA6E4}">
                  <adec:decorative xmlns:adec="http://schemas.microsoft.com/office/drawing/2017/decorative" xmlns=""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xmlns="" id="{A301667F-582A-4041-A2DA-F90362AE9A01}"/>
                </a:ext>
                <a:ext uri="{C183D7F6-B498-43B3-948B-1728B52AA6E4}">
                  <adec:decorative xmlns:adec="http://schemas.microsoft.com/office/drawing/2017/decorative" xmlns=""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A99EDB1B-417F-40E6-B075-BDD46EDBA854}"/>
                </a:ext>
                <a:ext uri="{C183D7F6-B498-43B3-948B-1728B52AA6E4}">
                  <adec:decorative xmlns:adec="http://schemas.microsoft.com/office/drawing/2017/decorative" xmlns=""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xmlns="" id="{C128A75B-DB20-42AF-A3FD-12E5F3588ACE}"/>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xmlns=""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xmlns=""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xmlns=""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3AAB48A-4CC9-410B-9FD0-0E32778B6BFF}"/>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xmlns=""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xmlns=""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xmlns="" id="{E25EBCDC-6C07-4B35-82D5-0AC6628754E6}"/>
              </a:ext>
              <a:ext uri="{C183D7F6-B498-43B3-948B-1728B52AA6E4}">
                <adec:decorative xmlns:adec="http://schemas.microsoft.com/office/drawing/2017/decorative" xmlns=""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32C43914-0D84-493F-9BEB-DF30C6FD4C97}"/>
              </a:ext>
              <a:ext uri="{C183D7F6-B498-43B3-948B-1728B52AA6E4}">
                <adec:decorative xmlns:adec="http://schemas.microsoft.com/office/drawing/2017/decorative" xmlns=""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 uri="{C183D7F6-B498-43B3-948B-1728B52AA6E4}">
                <adec:decorative xmlns:adec="http://schemas.microsoft.com/office/drawing/2017/decorative" xmlns=""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xmlns=""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839B152F-AE78-42AF-B8FB-09C753D41393}"/>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ECE86FD8-F169-471F-88EA-8FF7FCC5008E}"/>
              </a:ext>
              <a:ext uri="{C183D7F6-B498-43B3-948B-1728B52AA6E4}">
                <adec:decorative xmlns:adec="http://schemas.microsoft.com/office/drawing/2017/decorative" xmlns=""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xmlns="" id="{027B77B7-F317-4AA6-A627-75F5AE2E7A57}"/>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xmlns="" id="{30CD656D-5337-4244-BA3E-ABD963579911}"/>
                </a:ext>
                <a:ext uri="{C183D7F6-B498-43B3-948B-1728B52AA6E4}">
                  <adec:decorative xmlns:adec="http://schemas.microsoft.com/office/drawing/2017/decorative" xmlns=""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xmlns="" id="{66A5F4A5-2CA3-4E34-97C1-74E113BA3D7E}"/>
                </a:ext>
                <a:ext uri="{C183D7F6-B498-43B3-948B-1728B52AA6E4}">
                  <adec:decorative xmlns:adec="http://schemas.microsoft.com/office/drawing/2017/decorative" xmlns=""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xmlns="" id="{961F7EBA-6264-4D1A-BA90-2C8A61C69B3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xmlns=""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xmlns=""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xmlns="" id="{E9ECC349-DC9E-43B4-9780-22F11542C500}"/>
              </a:ext>
              <a:ext uri="{C183D7F6-B498-43B3-948B-1728B52AA6E4}">
                <adec:decorative xmlns:adec="http://schemas.microsoft.com/office/drawing/2017/decorative" xmlns=""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849E56B7-246D-4386-B8C5-E253AD940C1B}"/>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xmlns=""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xmlns=""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xmlns=""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1BFB2E0D-B82D-49CC-9802-AFB8BA6D0938}"/>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xmlns=""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xmlns=""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7B3DCE0D-B1BB-4208-8FF4-6B7AC00DC28E}"/>
              </a:ext>
              <a:ext uri="{C183D7F6-B498-43B3-948B-1728B52AA6E4}">
                <adec:decorative xmlns:adec="http://schemas.microsoft.com/office/drawing/2017/decorative" xmlns=""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xmlns="" id="{B149FB85-86EE-4435-AFFD-185416ABD0BC}"/>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F802EE88-1736-4DCA-8546-B833E1DC91F1}"/>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1909D555-A83A-43A3-ACF3-38A8D3D654E1}"/>
                </a:ext>
                <a:ext uri="{C183D7F6-B498-43B3-948B-1728B52AA6E4}">
                  <adec:decorative xmlns:adec="http://schemas.microsoft.com/office/drawing/2017/decorative" xmlns=""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F4EB4C23-6D3D-4AFD-8C20-ABBDE0E95555}"/>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xmlns=""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xmlns=""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xmlns=""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xmlns=""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xmlns="" id="{0FD6813E-DBAA-47AF-94A9-F300864878FA}"/>
              </a:ext>
              <a:ext uri="{C183D7F6-B498-43B3-948B-1728B52AA6E4}">
                <adec:decorative xmlns:adec="http://schemas.microsoft.com/office/drawing/2017/decorative" xmlns=""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xmlns=""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xmlns=""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xmlns="" id="{9A78C933-BE2D-4980-BE96-E14880669883}"/>
              </a:ext>
              <a:ext uri="{C183D7F6-B498-43B3-948B-1728B52AA6E4}">
                <adec:decorative xmlns:adec="http://schemas.microsoft.com/office/drawing/2017/decorative" xmlns=""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xmlns=""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xmlns=""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xmlns=""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xmlns=""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xmlns=""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xmlns=""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xmlns=""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xmlns=""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xmlns=""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xmlns=""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xmlns="" id="{5C923B7C-0930-466B-9A4C-4F269F22E021}"/>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xmlns=""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xmlns=""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xmlns="" id="{C6078C7F-2E33-426C-96FF-E7084DD86E7E}"/>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xmlns="" id="{5D3C4E6B-760F-4EC0-919D-D0EEACF9ACA9}"/>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xmlns="" id="{90E6AE4C-E744-4586-850E-BEDD7EE7AB80}"/>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xmlns=""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xmlns=""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xmlns=""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xmlns="" id="{1BDF6026-D674-4E63-8B3A-CBDFE9E787C1}"/>
                </a:ext>
                <a:ext uri="{C183D7F6-B498-43B3-948B-1728B52AA6E4}">
                  <adec:decorative xmlns:adec="http://schemas.microsoft.com/office/drawing/2017/decorative" xmlns=""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xmlns="" id="{06BB4668-D264-4030-8700-4F9782A61534}"/>
                </a:ext>
                <a:ext uri="{C183D7F6-B498-43B3-948B-1728B52AA6E4}">
                  <adec:decorative xmlns:adec="http://schemas.microsoft.com/office/drawing/2017/decorative" xmlns=""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xmlns="" id="{8E17F594-599B-4FD9-8BCB-8E1C019CCB44}"/>
                </a:ext>
                <a:ext uri="{C183D7F6-B498-43B3-948B-1728B52AA6E4}">
                  <adec:decorative xmlns:adec="http://schemas.microsoft.com/office/drawing/2017/decorative" xmlns=""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xmlns="" id="{3826BD34-BA31-4D91-BFD2-6BBD94A51D24}"/>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xmlns=""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xmlns=""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xmlns=""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xmlns="" id="{BF122BEF-CA51-4B5F-A9D2-5B4722001489}"/>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xmlns="" id="{80E3899F-10AE-440C-9957-5E3536890A76}"/>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xmlns="" id="{AFED23B7-B88C-4046-B460-7E08C859BC7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xmlns=""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xmlns=""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xmlns=""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xmlns="" id="{1C269943-78A1-4304-AE96-B1F32EC214E6}"/>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xmlns="" id="{A49D8E1E-772D-46F7-9ACE-C06929884B0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xmlns=""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xmlns=""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xmlns=""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xmlns=""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xmlns=""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xmlns=""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xmlns=""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E9CD1AC9-3AAD-4061-9815-CA2A755752E2}"/>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E0B6FD1A-B839-4C89-A4D5-3B9A5AA24C31}"/>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71CA29FE-029C-470F-8B2A-DE98B38B26DF}"/>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8B560738-A5A3-492F-8E11-B91E6716C30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xmlns=""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xmlns=""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7A68BE18-C9FD-4D64-BD55-20302868F06E}"/>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31622DCA-CB0C-4601-9C65-55CE8CDC7503}"/>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xmlns="" id="{18A3C304-3B7F-434E-99A7-8B8C386B4EF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xmlns=""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7F823AF2-999D-4175-8C01-402CA4924585}"/>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A9006E65-0AC6-4AEC-9676-8B754EE037E9}"/>
              </a:ext>
              <a:ext uri="{C183D7F6-B498-43B3-948B-1728B52AA6E4}">
                <adec:decorative xmlns:adec="http://schemas.microsoft.com/office/drawing/2017/decorative" xmlns=""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751263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543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47952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3778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8D6A50E3-62DD-469F-A4B4-2DC279107EB8}"/>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xmlns="" id="{165087FF-D0AD-4AD7-B899-B2227A662904}"/>
                </a:ext>
                <a:ext uri="{C183D7F6-B498-43B3-948B-1728B52AA6E4}">
                  <adec:decorative xmlns:adec="http://schemas.microsoft.com/office/drawing/2017/decorative" xmlns=""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81DABB71-298F-46E6-9028-558C99DF72DF}"/>
                </a:ext>
                <a:ext uri="{C183D7F6-B498-43B3-948B-1728B52AA6E4}">
                  <adec:decorative xmlns:adec="http://schemas.microsoft.com/office/drawing/2017/decorative" xmlns=""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31FFCCD2-46F8-4A8C-9D8D-34F0218F69C7}"/>
                </a:ext>
                <a:ext uri="{C183D7F6-B498-43B3-948B-1728B52AA6E4}">
                  <adec:decorative xmlns:adec="http://schemas.microsoft.com/office/drawing/2017/decorative" xmlns=""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7E222A23-E698-4993-93A7-9606CF977314}"/>
                </a:ext>
                <a:ext uri="{C183D7F6-B498-43B3-948B-1728B52AA6E4}">
                  <adec:decorative xmlns:adec="http://schemas.microsoft.com/office/drawing/2017/decorative" xmlns=""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xmlns=""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7" name="Slide Number Placeholder 5">
            <a:extLst>
              <a:ext uri="{FF2B5EF4-FFF2-40B4-BE49-F238E27FC236}">
                <a16:creationId xmlns:a16="http://schemas.microsoft.com/office/drawing/2014/main" xmlns=""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063512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074122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48DE57BE-35D1-43C9-81E8-26E8A5D23F6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xmlns="" id="{BE65BC3A-8848-4619-963C-BD57EAEC2AA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EDF473F-575B-4FFB-BAF4-E227AF8A9566}"/>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xmlns=""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xmlns="" id="{F8F6CC5A-3CF0-480D-B25E-574EDC100323}"/>
              </a:ext>
              <a:ext uri="{C183D7F6-B498-43B3-948B-1728B52AA6E4}">
                <adec:decorative xmlns:adec="http://schemas.microsoft.com/office/drawing/2017/decorative" xmlns=""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xmlns="" id="{EF85A022-A363-4CD9-B810-5976000CBBC0}"/>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xmlns="" id="{2D6722E9-1C81-4073-B0F0-1BD01679C8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xmlns="" id="{E6ABDCA0-5043-47E4-83F1-F456F798534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xmlns=""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xmlns="" id="{F30563F4-C022-4AE5-AB0E-380E2398A61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xmlns="" id="{E69D2142-6967-490F-8396-213F1FEE99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xmlns="" id="{9BFD0B48-1965-4206-B782-7E2FE7076B82}"/>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xmlns=""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xmlns=""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A3DF3DE-0044-49A0-893D-4AE69524AE45}"/>
              </a:ext>
              <a:ext uri="{C183D7F6-B498-43B3-948B-1728B52AA6E4}">
                <adec:decorative xmlns:adec="http://schemas.microsoft.com/office/drawing/2017/decorative" xmlns=""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xmlns="" id="{80E539AA-5F27-4E27-A2EB-0002A460B024}"/>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0BD8C101-546C-4D96-9A74-D006A704F407}"/>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AEE440B8-B31E-487C-92A7-B1713A372E58}"/>
                </a:ext>
                <a:ext uri="{C183D7F6-B498-43B3-948B-1728B52AA6E4}">
                  <adec:decorative xmlns:adec="http://schemas.microsoft.com/office/drawing/2017/decorative" xmlns=""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xmlns=""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xmlns=""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xmlns=""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xmlns="" id="{56ED120F-98B5-42C0-B16A-27FB0984653F}"/>
              </a:ext>
              <a:ext uri="{C183D7F6-B498-43B3-948B-1728B52AA6E4}">
                <adec:decorative xmlns:adec="http://schemas.microsoft.com/office/drawing/2017/decorative" xmlns="" val="1"/>
              </a:ext>
            </a:extLst>
          </p:cNvPr>
          <p:cNvPicPr>
            <a:picLocks noChangeAspect="1"/>
          </p:cNvPicPr>
          <p:nvPr/>
        </p:nvPicPr>
        <p:blipFill>
          <a:blip r:embed="rId55">
            <a:extLst>
              <a:ext uri="{96DAC541-7B7A-43D3-8B79-37D633B846F1}">
                <asvg:svgBlip xmlns:asvg="http://schemas.microsoft.com/office/drawing/2016/SVG/main" xmlns="" r:embed="rId57"/>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0.xml"/><Relationship Id="rId7" Type="http://schemas.openxmlformats.org/officeDocument/2006/relationships/image" Target="../media/image53.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32.png"/><Relationship Id="rId5" Type="http://schemas.openxmlformats.org/officeDocument/2006/relationships/image" Target="../media/image51.svg"/><Relationship Id="rId4" Type="http://schemas.openxmlformats.org/officeDocument/2006/relationships/image" Target="../media/image31.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4.svg"/><Relationship Id="rId3" Type="http://schemas.openxmlformats.org/officeDocument/2006/relationships/notesSlide" Target="../notesSlides/notesSlide12.xml"/><Relationship Id="rId7" Type="http://schemas.openxmlformats.org/officeDocument/2006/relationships/image" Target="../media/image39.svg"/><Relationship Id="rId12"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25.png"/><Relationship Id="rId11" Type="http://schemas.openxmlformats.org/officeDocument/2006/relationships/image" Target="../media/image62.svg"/><Relationship Id="rId5" Type="http://schemas.openxmlformats.org/officeDocument/2006/relationships/image" Target="../media/image58.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4.svg"/><Relationship Id="rId3" Type="http://schemas.openxmlformats.org/officeDocument/2006/relationships/notesSlide" Target="../notesSlides/notesSlide13.xml"/><Relationship Id="rId7" Type="http://schemas.openxmlformats.org/officeDocument/2006/relationships/image" Target="../media/image39.svg"/><Relationship Id="rId12"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5.png"/><Relationship Id="rId11" Type="http://schemas.openxmlformats.org/officeDocument/2006/relationships/image" Target="../media/image62.svg"/><Relationship Id="rId5" Type="http://schemas.openxmlformats.org/officeDocument/2006/relationships/image" Target="../media/image58.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60.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2.svg"/><Relationship Id="rId18" Type="http://schemas.openxmlformats.org/officeDocument/2006/relationships/image" Target="../media/image45.png"/><Relationship Id="rId3" Type="http://schemas.openxmlformats.org/officeDocument/2006/relationships/notesSlide" Target="../notesSlides/notesSlide14.xml"/><Relationship Id="rId7" Type="http://schemas.openxmlformats.org/officeDocument/2006/relationships/image" Target="../media/image68.svg"/><Relationship Id="rId12" Type="http://schemas.openxmlformats.org/officeDocument/2006/relationships/image" Target="../media/image42.png"/><Relationship Id="rId17" Type="http://schemas.openxmlformats.org/officeDocument/2006/relationships/image" Target="../media/image76.svg"/><Relationship Id="rId2" Type="http://schemas.openxmlformats.org/officeDocument/2006/relationships/slideLayout" Target="../slideLayouts/slideLayout12.xml"/><Relationship Id="rId16" Type="http://schemas.openxmlformats.org/officeDocument/2006/relationships/image" Target="../media/image44.png"/><Relationship Id="rId1" Type="http://schemas.openxmlformats.org/officeDocument/2006/relationships/tags" Target="../tags/tag67.xml"/><Relationship Id="rId6" Type="http://schemas.openxmlformats.org/officeDocument/2006/relationships/image" Target="../media/image40.png"/><Relationship Id="rId11" Type="http://schemas.openxmlformats.org/officeDocument/2006/relationships/image" Target="../media/image70.svg"/><Relationship Id="rId5" Type="http://schemas.openxmlformats.org/officeDocument/2006/relationships/image" Target="../media/image66.svg"/><Relationship Id="rId15" Type="http://schemas.openxmlformats.org/officeDocument/2006/relationships/image" Target="../media/image74.svg"/><Relationship Id="rId10" Type="http://schemas.openxmlformats.org/officeDocument/2006/relationships/image" Target="../media/image41.png"/><Relationship Id="rId19" Type="http://schemas.openxmlformats.org/officeDocument/2006/relationships/image" Target="../media/image78.svg"/><Relationship Id="rId4" Type="http://schemas.openxmlformats.org/officeDocument/2006/relationships/image" Target="../media/image39.png"/><Relationship Id="rId9" Type="http://schemas.openxmlformats.org/officeDocument/2006/relationships/image" Target="../media/image60.sv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2.svg"/><Relationship Id="rId18" Type="http://schemas.openxmlformats.org/officeDocument/2006/relationships/image" Target="../media/image45.png"/><Relationship Id="rId3" Type="http://schemas.openxmlformats.org/officeDocument/2006/relationships/notesSlide" Target="../notesSlides/notesSlide15.xml"/><Relationship Id="rId7" Type="http://schemas.openxmlformats.org/officeDocument/2006/relationships/image" Target="../media/image68.svg"/><Relationship Id="rId12" Type="http://schemas.openxmlformats.org/officeDocument/2006/relationships/image" Target="../media/image42.png"/><Relationship Id="rId17" Type="http://schemas.openxmlformats.org/officeDocument/2006/relationships/image" Target="../media/image76.svg"/><Relationship Id="rId2" Type="http://schemas.openxmlformats.org/officeDocument/2006/relationships/slideLayout" Target="../slideLayouts/slideLayout12.xml"/><Relationship Id="rId16" Type="http://schemas.openxmlformats.org/officeDocument/2006/relationships/image" Target="../media/image44.png"/><Relationship Id="rId1" Type="http://schemas.openxmlformats.org/officeDocument/2006/relationships/tags" Target="../tags/tag68.xml"/><Relationship Id="rId6" Type="http://schemas.openxmlformats.org/officeDocument/2006/relationships/image" Target="../media/image40.png"/><Relationship Id="rId11" Type="http://schemas.openxmlformats.org/officeDocument/2006/relationships/image" Target="../media/image70.svg"/><Relationship Id="rId5" Type="http://schemas.openxmlformats.org/officeDocument/2006/relationships/image" Target="../media/image66.svg"/><Relationship Id="rId15" Type="http://schemas.openxmlformats.org/officeDocument/2006/relationships/image" Target="../media/image74.svg"/><Relationship Id="rId10" Type="http://schemas.openxmlformats.org/officeDocument/2006/relationships/image" Target="../media/image41.png"/><Relationship Id="rId19" Type="http://schemas.openxmlformats.org/officeDocument/2006/relationships/image" Target="../media/image78.svg"/><Relationship Id="rId4" Type="http://schemas.openxmlformats.org/officeDocument/2006/relationships/image" Target="../media/image39.png"/><Relationship Id="rId9" Type="http://schemas.openxmlformats.org/officeDocument/2006/relationships/image" Target="../media/image60.sv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1.xml"/><Relationship Id="rId5" Type="http://schemas.openxmlformats.org/officeDocument/2006/relationships/image" Target="../media/image81.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9.xml"/><Relationship Id="rId7" Type="http://schemas.openxmlformats.org/officeDocument/2006/relationships/image" Target="../media/image85.sv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49.png"/><Relationship Id="rId11" Type="http://schemas.openxmlformats.org/officeDocument/2006/relationships/image" Target="../media/image88.svg"/><Relationship Id="rId5" Type="http://schemas.openxmlformats.org/officeDocument/2006/relationships/image" Target="../media/image83.svg"/><Relationship Id="rId10" Type="http://schemas.openxmlformats.org/officeDocument/2006/relationships/image" Target="../media/image51.png"/><Relationship Id="rId4" Type="http://schemas.openxmlformats.org/officeDocument/2006/relationships/image" Target="../media/image48.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0.xml"/><Relationship Id="rId7" Type="http://schemas.openxmlformats.org/officeDocument/2006/relationships/image" Target="../media/image90.sv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52.png"/><Relationship Id="rId5" Type="http://schemas.openxmlformats.org/officeDocument/2006/relationships/image" Target="../media/image68.svg"/><Relationship Id="rId4" Type="http://schemas.openxmlformats.org/officeDocument/2006/relationships/image" Target="../media/image40.png"/><Relationship Id="rId9" Type="http://schemas.openxmlformats.org/officeDocument/2006/relationships/image" Target="../media/image76.svg"/></Relationships>
</file>

<file path=ppt/slides/_rels/slide2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notesSlide" Target="../notesSlides/notesSlide21.xml"/><Relationship Id="rId7"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93.sv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6.tiff"/></Relationships>
</file>

<file path=ppt/slides/_rels/slide2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notesSlide" Target="../notesSlides/notesSlide22.xml"/><Relationship Id="rId7" Type="http://schemas.openxmlformats.org/officeDocument/2006/relationships/image" Target="../media/image58.png"/><Relationship Id="rId12" Type="http://schemas.openxmlformats.org/officeDocument/2006/relationships/image" Target="../media/image101.svg"/><Relationship Id="rId2" Type="http://schemas.openxmlformats.org/officeDocument/2006/relationships/slideLayout" Target="../slideLayouts/slideLayout12.xml"/><Relationship Id="rId1" Type="http://schemas.openxmlformats.org/officeDocument/2006/relationships/tags" Target="../tags/tag75.xml"/><Relationship Id="rId6" Type="http://schemas.openxmlformats.org/officeDocument/2006/relationships/image" Target="../media/image85.svg"/><Relationship Id="rId11" Type="http://schemas.openxmlformats.org/officeDocument/2006/relationships/image" Target="../media/image59.png"/><Relationship Id="rId5" Type="http://schemas.openxmlformats.org/officeDocument/2006/relationships/image" Target="../media/image49.png"/><Relationship Id="rId10" Type="http://schemas.openxmlformats.org/officeDocument/2006/relationships/image" Target="../media/image78.svg"/><Relationship Id="rId4" Type="http://schemas.openxmlformats.org/officeDocument/2006/relationships/image" Target="../media/image57.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6.xml"/><Relationship Id="rId5" Type="http://schemas.openxmlformats.org/officeDocument/2006/relationships/image" Target="../media/image9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4.xml"/><Relationship Id="rId7" Type="http://schemas.openxmlformats.org/officeDocument/2006/relationships/image" Target="../media/image88.sv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51.png"/><Relationship Id="rId11" Type="http://schemas.openxmlformats.org/officeDocument/2006/relationships/image" Target="../media/image85.svg"/><Relationship Id="rId5" Type="http://schemas.openxmlformats.org/officeDocument/2006/relationships/image" Target="../media/image99.svg"/><Relationship Id="rId10" Type="http://schemas.openxmlformats.org/officeDocument/2006/relationships/image" Target="../media/image49.png"/><Relationship Id="rId4" Type="http://schemas.openxmlformats.org/officeDocument/2006/relationships/image" Target="../media/image58.png"/><Relationship Id="rId9" Type="http://schemas.openxmlformats.org/officeDocument/2006/relationships/image" Target="../media/image83.sv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78.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6.xml"/><Relationship Id="rId7" Type="http://schemas.openxmlformats.org/officeDocument/2006/relationships/image" Target="../media/image99.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58.png"/><Relationship Id="rId11" Type="http://schemas.openxmlformats.org/officeDocument/2006/relationships/image" Target="../media/image83.svg"/><Relationship Id="rId5" Type="http://schemas.openxmlformats.org/officeDocument/2006/relationships/image" Target="../media/image104.svg"/><Relationship Id="rId10" Type="http://schemas.openxmlformats.org/officeDocument/2006/relationships/image" Target="../media/image48.png"/><Relationship Id="rId4" Type="http://schemas.openxmlformats.org/officeDocument/2006/relationships/image" Target="../media/image61.png"/><Relationship Id="rId9" Type="http://schemas.openxmlformats.org/officeDocument/2006/relationships/image" Target="../media/image106.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1.xml"/><Relationship Id="rId5" Type="http://schemas.openxmlformats.org/officeDocument/2006/relationships/image" Target="../media/image104.sv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2.xml"/><Relationship Id="rId5" Type="http://schemas.openxmlformats.org/officeDocument/2006/relationships/image" Target="../media/image88.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8.png"/><Relationship Id="rId3" Type="http://schemas.openxmlformats.org/officeDocument/2006/relationships/notesSlide" Target="../notesSlides/notesSlide30.xml"/><Relationship Id="rId7" Type="http://schemas.openxmlformats.org/officeDocument/2006/relationships/image" Target="../media/image74.svg"/><Relationship Id="rId12" Type="http://schemas.openxmlformats.org/officeDocument/2006/relationships/image" Target="../media/image88.sv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43.png"/><Relationship Id="rId11" Type="http://schemas.openxmlformats.org/officeDocument/2006/relationships/image" Target="../media/image51.png"/><Relationship Id="rId5" Type="http://schemas.openxmlformats.org/officeDocument/2006/relationships/image" Target="../media/image108.svg"/><Relationship Id="rId10" Type="http://schemas.openxmlformats.org/officeDocument/2006/relationships/image" Target="../media/image106.svg"/><Relationship Id="rId4" Type="http://schemas.openxmlformats.org/officeDocument/2006/relationships/image" Target="../media/image63.png"/><Relationship Id="rId9" Type="http://schemas.openxmlformats.org/officeDocument/2006/relationships/image" Target="../media/image62.png"/><Relationship Id="rId14" Type="http://schemas.openxmlformats.org/officeDocument/2006/relationships/image" Target="../media/image99.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93.svg"/><Relationship Id="rId5" Type="http://schemas.openxmlformats.org/officeDocument/2006/relationships/image" Target="../media/image54.png"/><Relationship Id="rId4" Type="http://schemas.openxmlformats.org/officeDocument/2006/relationships/hyperlink" Target="https://safenet.gemalto.com/multi-factor-authentication/"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8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91.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3.svg"/><Relationship Id="rId3" Type="http://schemas.openxmlformats.org/officeDocument/2006/relationships/notesSlide" Target="../notesSlides/notesSlide7.xml"/><Relationship Id="rId7" Type="http://schemas.openxmlformats.org/officeDocument/2006/relationships/image" Target="../media/image27.sv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slideLayout" Target="../slideLayouts/slideLayout12.xml"/><Relationship Id="rId16" Type="http://schemas.openxmlformats.org/officeDocument/2006/relationships/image" Target="../media/image23.png"/><Relationship Id="rId1" Type="http://schemas.openxmlformats.org/officeDocument/2006/relationships/tags" Target="../tags/tag60.xml"/><Relationship Id="rId6" Type="http://schemas.openxmlformats.org/officeDocument/2006/relationships/image" Target="../media/image18.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9.sv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7.svg"/><Relationship Id="rId3" Type="http://schemas.openxmlformats.org/officeDocument/2006/relationships/notesSlide" Target="../notesSlides/notesSlide9.xml"/><Relationship Id="rId7" Type="http://schemas.openxmlformats.org/officeDocument/2006/relationships/image" Target="../media/image41.svg"/><Relationship Id="rId12"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26.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43.sv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06</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442195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xmlns="" id="{FC4566DC-C2EA-FE46-B4A0-24B3DD03C35E}"/>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28" name="Title 1">
            <a:extLst>
              <a:ext uri="{FF2B5EF4-FFF2-40B4-BE49-F238E27FC236}">
                <a16:creationId xmlns:a16="http://schemas.microsoft.com/office/drawing/2014/main" xmlns="" id="{50E36C29-8FC1-9346-A380-6D0710444240}"/>
              </a:ext>
            </a:extLst>
          </p:cNvPr>
          <p:cNvSpPr>
            <a:spLocks noGrp="1"/>
          </p:cNvSpPr>
          <p:nvPr>
            <p:ph type="title"/>
          </p:nvPr>
        </p:nvSpPr>
        <p:spPr/>
        <p:txBody>
          <a:bodyPr>
            <a:noAutofit/>
          </a:bodyPr>
          <a:lstStyle/>
          <a:p>
            <a:r>
              <a:rPr lang="en-US">
                <a:latin typeface="+mj-lt"/>
              </a:rPr>
              <a:t>Service characteristics and security responsibility (2 of 2)</a:t>
            </a:r>
          </a:p>
        </p:txBody>
      </p:sp>
      <p:sp>
        <p:nvSpPr>
          <p:cNvPr id="15" name="Content Placeholder 14">
            <a:extLst>
              <a:ext uri="{FF2B5EF4-FFF2-40B4-BE49-F238E27FC236}">
                <a16:creationId xmlns:a16="http://schemas.microsoft.com/office/drawing/2014/main" xmlns="" id="{6FAB4940-2062-1E4B-B80C-5D09C0E649FA}"/>
              </a:ext>
            </a:extLst>
          </p:cNvPr>
          <p:cNvSpPr>
            <a:spLocks noGrp="1"/>
          </p:cNvSpPr>
          <p:nvPr>
            <p:ph sz="quarter" idx="21"/>
          </p:nvPr>
        </p:nvSpPr>
        <p:spPr>
          <a:xfrm>
            <a:off x="6245352" y="1527048"/>
            <a:ext cx="5504688" cy="4645152"/>
          </a:xfrm>
        </p:spPr>
        <p:txBody>
          <a:bodyPr/>
          <a:lstStyle/>
          <a:p>
            <a:pPr marL="0" indent="0" algn="just">
              <a:buNone/>
            </a:pPr>
            <a:r>
              <a:rPr lang="en-US" sz="2400" b="1" dirty="0"/>
              <a:t>Software as a service (SaaS) </a:t>
            </a:r>
          </a:p>
          <a:p>
            <a:pPr algn="just"/>
            <a:r>
              <a:rPr lang="en-US" sz="2000" dirty="0"/>
              <a:t>Software is </a:t>
            </a:r>
            <a:r>
              <a:rPr lang="en-US" sz="2000" dirty="0">
                <a:solidFill>
                  <a:srgbClr val="333399"/>
                </a:solidFill>
              </a:rPr>
              <a:t>centrally hosted</a:t>
            </a:r>
          </a:p>
          <a:p>
            <a:pPr algn="just"/>
            <a:r>
              <a:rPr lang="en-US" sz="2000" dirty="0"/>
              <a:t>Licensed on a </a:t>
            </a:r>
            <a:r>
              <a:rPr lang="en-US" sz="2000" dirty="0">
                <a:solidFill>
                  <a:srgbClr val="333399"/>
                </a:solidFill>
              </a:rPr>
              <a:t>subscription</a:t>
            </a:r>
            <a:r>
              <a:rPr lang="en-US" sz="2000" dirty="0"/>
              <a:t> model or </a:t>
            </a:r>
            <a:r>
              <a:rPr lang="en-US" sz="2000" dirty="0">
                <a:solidFill>
                  <a:srgbClr val="333399"/>
                </a:solidFill>
              </a:rPr>
              <a:t>pay-as-you-go</a:t>
            </a:r>
            <a:r>
              <a:rPr lang="en-US" sz="2000" dirty="0"/>
              <a:t> basis.</a:t>
            </a:r>
          </a:p>
          <a:p>
            <a:pPr algn="just"/>
            <a:r>
              <a:rPr lang="en-US" sz="2000" dirty="0"/>
              <a:t>Services are typically </a:t>
            </a:r>
            <a:r>
              <a:rPr lang="en-US" sz="2000" dirty="0">
                <a:solidFill>
                  <a:srgbClr val="333399"/>
                </a:solidFill>
              </a:rPr>
              <a:t>accessed</a:t>
            </a:r>
            <a:r>
              <a:rPr lang="en-US" sz="2000" dirty="0"/>
              <a:t> via web browser, mobile app, or application programming interface (API)</a:t>
            </a:r>
          </a:p>
          <a:p>
            <a:pPr algn="just"/>
            <a:r>
              <a:rPr lang="en-US" sz="2000" dirty="0"/>
              <a:t>Customers do not need to manage the infrastructure that supports the </a:t>
            </a:r>
            <a:r>
              <a:rPr lang="en-US" sz="2000" dirty="0" smtClean="0"/>
              <a:t>service</a:t>
            </a:r>
          </a:p>
          <a:p>
            <a:pPr algn="just"/>
            <a:r>
              <a:rPr lang="en-US" sz="2000" dirty="0" smtClean="0">
                <a:solidFill>
                  <a:srgbClr val="009900"/>
                </a:solidFill>
              </a:rPr>
              <a:t>SaaS Example</a:t>
            </a:r>
          </a:p>
        </p:txBody>
      </p:sp>
      <p:sp>
        <p:nvSpPr>
          <p:cNvPr id="45" name="Rectangle 44" descr="SaaS examples.">
            <a:extLst>
              <a:ext uri="{FF2B5EF4-FFF2-40B4-BE49-F238E27FC236}">
                <a16:creationId xmlns:a16="http://schemas.microsoft.com/office/drawing/2014/main" xmlns="" id="{C1453445-1B87-614D-93DA-9DBF2F452C47}"/>
              </a:ext>
              <a:ext uri="{C183D7F6-B498-43B3-948B-1728B52AA6E4}">
                <adec:decorative xmlns:adec="http://schemas.microsoft.com/office/drawing/2017/decorative" xmlns="" val="0"/>
              </a:ext>
            </a:extLst>
          </p:cNvPr>
          <p:cNvSpPr/>
          <p:nvPr/>
        </p:nvSpPr>
        <p:spPr>
          <a:xfrm>
            <a:off x="326582" y="1516113"/>
            <a:ext cx="4801867" cy="205805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SaaS examples</a:t>
            </a:r>
          </a:p>
        </p:txBody>
      </p:sp>
      <p:sp>
        <p:nvSpPr>
          <p:cNvPr id="22" name="TextBox 21">
            <a:extLst>
              <a:ext uri="{FF2B5EF4-FFF2-40B4-BE49-F238E27FC236}">
                <a16:creationId xmlns:a16="http://schemas.microsoft.com/office/drawing/2014/main" xmlns="" id="{74CCDEB9-2A7D-E94C-AF20-4AD4238603BC}"/>
              </a:ext>
            </a:extLst>
          </p:cNvPr>
          <p:cNvSpPr txBox="1"/>
          <p:nvPr/>
        </p:nvSpPr>
        <p:spPr>
          <a:xfrm>
            <a:off x="493174" y="2920544"/>
            <a:ext cx="1506552" cy="584775"/>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Trusted </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pic>
        <p:nvPicPr>
          <p:cNvPr id="23" name="Graphic 22">
            <a:extLst>
              <a:ext uri="{FF2B5EF4-FFF2-40B4-BE49-F238E27FC236}">
                <a16:creationId xmlns:a16="http://schemas.microsoft.com/office/drawing/2014/main" xmlns="" id="{E5AE8CFA-097F-B446-A17B-51F05497EA7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0682" y="2189539"/>
            <a:ext cx="711200" cy="711200"/>
          </a:xfrm>
          <a:prstGeom prst="rect">
            <a:avLst/>
          </a:prstGeom>
        </p:spPr>
      </p:pic>
      <p:sp>
        <p:nvSpPr>
          <p:cNvPr id="24" name="TextBox 23">
            <a:extLst>
              <a:ext uri="{FF2B5EF4-FFF2-40B4-BE49-F238E27FC236}">
                <a16:creationId xmlns:a16="http://schemas.microsoft.com/office/drawing/2014/main" xmlns="" id="{66124682-7940-5242-8038-EFABFA20C90B}"/>
              </a:ext>
            </a:extLst>
          </p:cNvPr>
          <p:cNvSpPr txBox="1"/>
          <p:nvPr/>
        </p:nvSpPr>
        <p:spPr>
          <a:xfrm>
            <a:off x="2000266" y="2937178"/>
            <a:ext cx="1266062" cy="338554"/>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Shield</a:t>
            </a:r>
          </a:p>
        </p:txBody>
      </p:sp>
      <p:pic>
        <p:nvPicPr>
          <p:cNvPr id="25" name="Graphic 24">
            <a:extLst>
              <a:ext uri="{FF2B5EF4-FFF2-40B4-BE49-F238E27FC236}">
                <a16:creationId xmlns:a16="http://schemas.microsoft.com/office/drawing/2014/main" xmlns="" id="{0E4066DC-F0F7-B543-8F11-3730DC59717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98365" y="2189539"/>
            <a:ext cx="711200" cy="711200"/>
          </a:xfrm>
          <a:prstGeom prst="rect">
            <a:avLst/>
          </a:prstGeom>
        </p:spPr>
      </p:pic>
      <p:sp>
        <p:nvSpPr>
          <p:cNvPr id="11" name="TextBox 10">
            <a:extLst>
              <a:ext uri="{FF2B5EF4-FFF2-40B4-BE49-F238E27FC236}">
                <a16:creationId xmlns:a16="http://schemas.microsoft.com/office/drawing/2014/main" xmlns="" id="{118DF70E-4CB9-3A4C-8269-8AA2ACE6CD9B}"/>
              </a:ext>
            </a:extLst>
          </p:cNvPr>
          <p:cNvSpPr txBox="1"/>
          <p:nvPr/>
        </p:nvSpPr>
        <p:spPr>
          <a:xfrm>
            <a:off x="2903314" y="2913407"/>
            <a:ext cx="2316668" cy="338554"/>
          </a:xfrm>
          <a:prstGeom prst="rect">
            <a:avLst/>
          </a:prstGeom>
          <a:noFill/>
        </p:spPr>
        <p:txBody>
          <a:bodyPr wrap="square" rtlCol="0">
            <a:spAutoFit/>
          </a:bodyPr>
          <a:lstStyle/>
          <a:p>
            <a:pPr algn="ctr"/>
            <a:r>
              <a:rPr lang="pt" sz="1600">
                <a:latin typeface="Amazon Ember Light" panose="020B0403020204020204" pitchFamily="34" charset="0"/>
                <a:ea typeface="Amazon Ember Light" panose="020B0403020204020204" pitchFamily="34" charset="0"/>
                <a:cs typeface="Amazon Ember Light" panose="020B0403020204020204" pitchFamily="34" charset="0"/>
              </a:rPr>
              <a:t>Amazon Chime</a:t>
            </a: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a:extLst>
              <a:ext uri="{FF2B5EF4-FFF2-40B4-BE49-F238E27FC236}">
                <a16:creationId xmlns:a16="http://schemas.microsoft.com/office/drawing/2014/main" xmlns="" id="{B4A0077D-CA8F-EF48-8DCC-AEC26A64658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06048" y="2175537"/>
            <a:ext cx="711200" cy="711200"/>
          </a:xfrm>
          <a:prstGeom prst="rect">
            <a:avLst/>
          </a:prstGeom>
        </p:spPr>
      </p:pic>
    </p:spTree>
    <p:custDataLst>
      <p:tags r:id="rId1"/>
    </p:custDataLst>
    <p:extLst>
      <p:ext uri="{BB962C8B-B14F-4D97-AF65-F5344CB8AC3E}">
        <p14:creationId xmlns:p14="http://schemas.microsoft.com/office/powerpoint/2010/main" val="819137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010F476-C7B4-8D4C-9640-0C638E9308D3}"/>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11</a:t>
            </a:fld>
            <a:endParaRPr lang="en-US"/>
          </a:p>
        </p:txBody>
      </p:sp>
      <p:sp>
        <p:nvSpPr>
          <p:cNvPr id="3" name="Title 2">
            <a:extLst>
              <a:ext uri="{FF2B5EF4-FFF2-40B4-BE49-F238E27FC236}">
                <a16:creationId xmlns:a16="http://schemas.microsoft.com/office/drawing/2014/main" xmlns="" id="{017FB012-E14B-5F43-B605-4C7071827C78}"/>
              </a:ext>
            </a:extLst>
          </p:cNvPr>
          <p:cNvSpPr>
            <a:spLocks noGrp="1"/>
          </p:cNvSpPr>
          <p:nvPr>
            <p:ph type="ctrTitle"/>
          </p:nvPr>
        </p:nvSpPr>
        <p:spPr/>
        <p:txBody>
          <a:bodyPr>
            <a:noAutofit/>
          </a:bodyPr>
          <a:lstStyle/>
          <a:p>
            <a:r>
              <a:rPr lang="en-US"/>
              <a:t>Activity: AWS shared responsibility model</a:t>
            </a:r>
          </a:p>
        </p:txBody>
      </p:sp>
      <p:pic>
        <p:nvPicPr>
          <p:cNvPr id="6" name="Picture 5">
            <a:extLst>
              <a:ext uri="{FF2B5EF4-FFF2-40B4-BE49-F238E27FC236}">
                <a16:creationId xmlns:a16="http://schemas.microsoft.com/office/drawing/2014/main" xmlns="" id="{D2394557-4B7E-5246-9CE6-6A6809ABA7A5}"/>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5800450" y="1330777"/>
            <a:ext cx="5486400" cy="4114800"/>
          </a:xfrm>
          <a:prstGeom prst="rect">
            <a:avLst/>
          </a:prstGeom>
        </p:spPr>
      </p:pic>
      <p:sp>
        <p:nvSpPr>
          <p:cNvPr id="7" name="Footer Placeholder 1">
            <a:extLst>
              <a:ext uri="{FF2B5EF4-FFF2-40B4-BE49-F238E27FC236}">
                <a16:creationId xmlns:a16="http://schemas.microsoft.com/office/drawing/2014/main" xmlns="" id="{9817BB4C-EC5A-0447-8EAD-E767BB0AAE70}"/>
              </a:ext>
              <a:ext uri="{C183D7F6-B498-43B3-948B-1728B52AA6E4}">
                <adec:decorative xmlns:adec="http://schemas.microsoft.com/office/drawing/2017/decorative" xmlns="" val="1"/>
              </a:ext>
            </a:extLst>
          </p:cNvPr>
          <p:cNvSpPr txBox="1">
            <a:spLocks/>
          </p:cNvSpPr>
          <p:nvPr/>
        </p:nvSpPr>
        <p:spPr>
          <a:xfrm>
            <a:off x="5645081" y="5527221"/>
            <a:ext cx="2952998"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Photo by Pixabay from Pexels.</a:t>
            </a:r>
          </a:p>
        </p:txBody>
      </p:sp>
    </p:spTree>
    <p:custDataLst>
      <p:tags r:id="rId1"/>
    </p:custDataLst>
    <p:extLst>
      <p:ext uri="{BB962C8B-B14F-4D97-AF65-F5344CB8AC3E}">
        <p14:creationId xmlns:p14="http://schemas.microsoft.com/office/powerpoint/2010/main" val="2317571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75D8BB1-3643-6B45-996C-47BCC8095C8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4" name="Title 1"/>
          <p:cNvSpPr>
            <a:spLocks noGrp="1"/>
          </p:cNvSpPr>
          <p:nvPr>
            <p:ph type="title"/>
          </p:nvPr>
        </p:nvSpPr>
        <p:spPr/>
        <p:txBody>
          <a:bodyPr/>
          <a:lstStyle/>
          <a:p>
            <a:r>
              <a:rPr lang="en-US"/>
              <a:t>Activity: Scenario 1 of 2</a:t>
            </a:r>
          </a:p>
        </p:txBody>
      </p:sp>
      <p:sp>
        <p:nvSpPr>
          <p:cNvPr id="6" name="TextBox 5">
            <a:extLst>
              <a:ext uri="{FF2B5EF4-FFF2-40B4-BE49-F238E27FC236}">
                <a16:creationId xmlns:a16="http://schemas.microsoft.com/office/drawing/2014/main" xmlns=""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xmlns=""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a:t>
            </a:r>
            <a:r>
              <a:rPr lang="en-US" sz="1600" dirty="0" err="1"/>
              <a:t>EC2</a:t>
            </a:r>
            <a:r>
              <a:rPr lang="en-US" sz="1600" dirty="0"/>
              <a:t> instance?</a:t>
            </a:r>
          </a:p>
          <a:p>
            <a:pPr marL="342900" indent="-342900">
              <a:buFont typeface="+mj-lt"/>
              <a:buAutoNum type="arabicPeriod"/>
            </a:pPr>
            <a:r>
              <a:rPr lang="en-US" sz="1600" dirty="0"/>
              <a:t>Physical security of the data center?</a:t>
            </a:r>
            <a:endParaRPr lang="en-US" sz="1600" dirty="0">
              <a:solidFill>
                <a:schemeClr val="accent6"/>
              </a:solidFill>
            </a:endParaRPr>
          </a:p>
          <a:p>
            <a:pPr marL="342900" indent="-342900">
              <a:buFont typeface="+mj-lt"/>
              <a:buAutoNum type="arabicPeriod"/>
            </a:pPr>
            <a:r>
              <a:rPr lang="en-US" sz="1600" dirty="0"/>
              <a:t>Virtualization infrastructure?</a:t>
            </a:r>
          </a:p>
          <a:p>
            <a:pPr marL="342900" indent="-342900">
              <a:buFont typeface="+mj-lt"/>
              <a:buAutoNum type="arabicPeriod"/>
            </a:pPr>
            <a:r>
              <a:rPr lang="en-US" sz="1600" dirty="0" err="1"/>
              <a:t>EC2</a:t>
            </a:r>
            <a:r>
              <a:rPr lang="en-US" sz="1600" dirty="0"/>
              <a:t> security group settings?</a:t>
            </a:r>
          </a:p>
          <a:p>
            <a:pPr marL="342900" indent="-342900">
              <a:buFont typeface="+mj-lt"/>
              <a:buAutoNum type="arabicPeriod"/>
            </a:pPr>
            <a:r>
              <a:rPr lang="en-US" sz="1600" dirty="0"/>
              <a:t>Configuration of applications that run on the </a:t>
            </a:r>
            <a:r>
              <a:rPr lang="en-US" sz="1600" dirty="0" err="1"/>
              <a:t>EC2</a:t>
            </a:r>
            <a:r>
              <a:rPr lang="en-US" sz="1600" dirty="0"/>
              <a:t> instance?</a:t>
            </a:r>
          </a:p>
        </p:txBody>
      </p:sp>
      <p:sp>
        <p:nvSpPr>
          <p:cNvPr id="30" name="Content Placeholder 2">
            <a:extLst>
              <a:ext uri="{FF2B5EF4-FFF2-40B4-BE49-F238E27FC236}">
                <a16:creationId xmlns:a16="http://schemas.microsoft.com/office/drawing/2014/main" xmlns="" id="{0D6A1B44-E47E-714D-A549-0CCAF10451D2}"/>
              </a:ext>
            </a:extLst>
          </p:cNvPr>
          <p:cNvSpPr txBox="1">
            <a:spLocks/>
          </p:cNvSpPr>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Oracle upgrades or patches If the Oracle instance runs as an Amazon </a:t>
            </a:r>
            <a:r>
              <a:rPr lang="en-US" sz="1600" dirty="0" err="1"/>
              <a:t>RDS</a:t>
            </a:r>
            <a:r>
              <a:rPr lang="en-US" sz="1600" dirty="0"/>
              <a:t> instance?</a:t>
            </a:r>
          </a:p>
          <a:p>
            <a:pPr marL="342900" indent="-342900">
              <a:buFont typeface="+mj-lt"/>
              <a:buAutoNum type="arabicPeriod" startAt="6"/>
            </a:pPr>
            <a:r>
              <a:rPr lang="en-US" sz="1600" dirty="0"/>
              <a:t>Oracle upgrades or patches If Oracle runs on an </a:t>
            </a:r>
            <a:r>
              <a:rPr lang="en-US" sz="1600" dirty="0" err="1"/>
              <a:t>EC2</a:t>
            </a:r>
            <a:r>
              <a:rPr lang="en-US" sz="1600" dirty="0"/>
              <a:t> instance?</a:t>
            </a:r>
          </a:p>
          <a:p>
            <a:pPr marL="342900" indent="-342900">
              <a:buFont typeface="+mj-lt"/>
              <a:buAutoNum type="arabicPeriod" startAt="6"/>
            </a:pPr>
            <a:r>
              <a:rPr lang="en-US" sz="1600" dirty="0" err="1"/>
              <a:t>S3</a:t>
            </a:r>
            <a:r>
              <a:rPr lang="en-US" sz="1600" dirty="0"/>
              <a:t> bucket access configuration?</a:t>
            </a: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xmlns=""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xmlns="" id="{6BB2521E-0885-344C-9748-52E3F00AB24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xmlns=""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xmlns=""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xmlns="" id="{CFCA6B7F-3260-7847-9028-AF1EFB601FB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xmlns=""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xmlns="" id="{217CA18F-C790-8249-A9C4-0B7DF0607DC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xmlns=""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xmlns="" id="{5CB8050E-54BF-524A-862D-1688F3F4A33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xmlns=""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xmlns="" id="{8E7E642E-C34B-9B40-93F3-ED96D531A27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xmlns=""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768094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75D8BB1-3643-6B45-996C-47BCC8095C8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4" name="Title 1"/>
          <p:cNvSpPr>
            <a:spLocks noGrp="1"/>
          </p:cNvSpPr>
          <p:nvPr>
            <p:ph type="title"/>
          </p:nvPr>
        </p:nvSpPr>
        <p:spPr/>
        <p:txBody>
          <a:bodyPr/>
          <a:lstStyle/>
          <a:p>
            <a:r>
              <a:rPr lang="en-US" dirty="0"/>
              <a:t>Activity: Scenario 1 of 2 Answers</a:t>
            </a:r>
          </a:p>
        </p:txBody>
      </p:sp>
      <p:sp>
        <p:nvSpPr>
          <p:cNvPr id="6" name="TextBox 5">
            <a:extLst>
              <a:ext uri="{FF2B5EF4-FFF2-40B4-BE49-F238E27FC236}">
                <a16:creationId xmlns:a16="http://schemas.microsoft.com/office/drawing/2014/main" xmlns=""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xmlns="" id="{3168251C-9A60-F14C-9D92-CD0B1D639F03}"/>
              </a:ext>
            </a:extLst>
          </p:cNvPr>
          <p:cNvSpPr txBox="1">
            <a:spLocks/>
          </p:cNvSpPr>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EC2 instance?</a:t>
            </a:r>
          </a:p>
          <a:p>
            <a:pPr lvl="1"/>
            <a:r>
              <a:rPr lang="en-US" sz="1600" dirty="0">
                <a:solidFill>
                  <a:schemeClr val="accent6"/>
                </a:solidFill>
              </a:rPr>
              <a:t>C</a:t>
            </a:r>
            <a:r>
              <a:rPr lang="en-US" sz="1600" dirty="0" smtClean="0">
                <a:solidFill>
                  <a:schemeClr val="accent6"/>
                </a:solidFill>
              </a:rPr>
              <a:t>ustomer</a:t>
            </a:r>
            <a:endParaRPr lang="en-US" sz="1600" dirty="0">
              <a:solidFill>
                <a:schemeClr val="accent6"/>
              </a:solidFill>
            </a:endParaRPr>
          </a:p>
          <a:p>
            <a:pPr marL="342900" indent="-342900">
              <a:buFont typeface="+mj-lt"/>
              <a:buAutoNum type="arabicPeriod"/>
            </a:pPr>
            <a:r>
              <a:rPr lang="en-US" sz="1600" dirty="0"/>
              <a:t>Physical security of the data center?</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a:pPr>
            <a:r>
              <a:rPr lang="en-US" sz="1600" dirty="0"/>
              <a:t>Virtualization infrastructure?</a:t>
            </a:r>
          </a:p>
          <a:p>
            <a:pPr lvl="1"/>
            <a:r>
              <a:rPr lang="en-US" sz="1600" dirty="0" smtClean="0">
                <a:solidFill>
                  <a:schemeClr val="accent6"/>
                </a:solidFill>
              </a:rPr>
              <a:t>AWS</a:t>
            </a:r>
            <a:endParaRPr lang="en-US" sz="1600" dirty="0" smtClean="0"/>
          </a:p>
          <a:p>
            <a:pPr marL="342900" indent="-342900">
              <a:buFont typeface="+mj-lt"/>
              <a:buAutoNum type="arabicPeriod"/>
            </a:pPr>
            <a:r>
              <a:rPr lang="en-US" sz="1600" dirty="0" smtClean="0"/>
              <a:t>EC2 </a:t>
            </a:r>
            <a:r>
              <a:rPr lang="en-US" sz="1600" dirty="0"/>
              <a:t>security group settings?</a:t>
            </a:r>
          </a:p>
          <a:p>
            <a:pPr lvl="1"/>
            <a:r>
              <a:rPr lang="en-US" sz="1600" dirty="0" smtClean="0">
                <a:solidFill>
                  <a:schemeClr val="accent6"/>
                </a:solidFill>
              </a:rPr>
              <a:t>Customer</a:t>
            </a:r>
            <a:endParaRPr lang="en-US" sz="1600" dirty="0">
              <a:solidFill>
                <a:schemeClr val="accent6"/>
              </a:solidFill>
            </a:endParaRPr>
          </a:p>
        </p:txBody>
      </p:sp>
      <p:sp>
        <p:nvSpPr>
          <p:cNvPr id="30" name="Content Placeholder 2">
            <a:extLst>
              <a:ext uri="{FF2B5EF4-FFF2-40B4-BE49-F238E27FC236}">
                <a16:creationId xmlns:a16="http://schemas.microsoft.com/office/drawing/2014/main" xmlns="" id="{0D6A1B44-E47E-714D-A549-0CCAF10451D2}"/>
              </a:ext>
            </a:extLst>
          </p:cNvPr>
          <p:cNvSpPr txBox="1">
            <a:spLocks/>
          </p:cNvSpPr>
          <p:nvPr/>
        </p:nvSpPr>
        <p:spPr>
          <a:xfrm>
            <a:off x="8484635" y="1929137"/>
            <a:ext cx="3094358" cy="4419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5. Configuration </a:t>
            </a:r>
            <a:r>
              <a:rPr lang="en-US" sz="1600" dirty="0"/>
              <a:t>of applications that run on the EC2 instance?</a:t>
            </a:r>
          </a:p>
          <a:p>
            <a:pPr lvl="1"/>
            <a:r>
              <a:rPr lang="en-US" sz="1600" dirty="0" smtClean="0">
                <a:solidFill>
                  <a:schemeClr val="accent6"/>
                </a:solidFill>
              </a:rPr>
              <a:t>Customer</a:t>
            </a:r>
            <a:endParaRPr lang="en-US" sz="1600" dirty="0" smtClean="0"/>
          </a:p>
          <a:p>
            <a:pPr marL="342900" indent="-342900">
              <a:buFont typeface="+mj-lt"/>
              <a:buAutoNum type="arabicPeriod" startAt="6"/>
            </a:pPr>
            <a:r>
              <a:rPr lang="en-US" sz="1600" dirty="0" smtClean="0"/>
              <a:t>Oracle </a:t>
            </a:r>
            <a:r>
              <a:rPr lang="en-US" sz="1600" dirty="0"/>
              <a:t>upgrades or patches If the Oracle instance runs as an Amazon RDS instance?</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startAt="6"/>
            </a:pPr>
            <a:r>
              <a:rPr lang="en-US" sz="1600" dirty="0"/>
              <a:t>Oracle upgrades or patches If Oracle runs on an EC2 instance?</a:t>
            </a:r>
          </a:p>
          <a:p>
            <a:pPr lvl="1"/>
            <a:r>
              <a:rPr lang="en-US" sz="1600" dirty="0">
                <a:solidFill>
                  <a:schemeClr val="accent6"/>
                </a:solidFill>
              </a:rPr>
              <a:t>C</a:t>
            </a:r>
            <a:r>
              <a:rPr lang="en-US" sz="1600" dirty="0" smtClean="0">
                <a:solidFill>
                  <a:schemeClr val="accent6"/>
                </a:solidFill>
              </a:rPr>
              <a:t>ustomer</a:t>
            </a:r>
            <a:endParaRPr lang="en-US" sz="1600" dirty="0">
              <a:solidFill>
                <a:schemeClr val="accent6"/>
              </a:solidFill>
            </a:endParaRPr>
          </a:p>
          <a:p>
            <a:pPr marL="342900" indent="-342900">
              <a:buFont typeface="+mj-lt"/>
              <a:buAutoNum type="arabicPeriod" startAt="6"/>
            </a:pPr>
            <a:r>
              <a:rPr lang="en-US" sz="1600" dirty="0"/>
              <a:t>S3 bucket access configuration?</a:t>
            </a:r>
          </a:p>
          <a:p>
            <a:pPr lvl="1"/>
            <a:r>
              <a:rPr lang="en-US" sz="1600" dirty="0">
                <a:solidFill>
                  <a:schemeClr val="accent6"/>
                </a:solidFill>
              </a:rPr>
              <a:t>C</a:t>
            </a:r>
            <a:r>
              <a:rPr lang="en-US" sz="1600" dirty="0" smtClean="0">
                <a:solidFill>
                  <a:schemeClr val="accent6"/>
                </a:solidFill>
              </a:rPr>
              <a:t>ustomer</a:t>
            </a:r>
            <a:endParaRPr lang="en-US" sz="1600" dirty="0">
              <a:solidFill>
                <a:schemeClr val="accent6"/>
              </a:solidFill>
            </a:endParaRPr>
          </a:p>
        </p:txBody>
      </p:sp>
      <p:grpSp>
        <p:nvGrpSpPr>
          <p:cNvPr id="2" name="Group 1" descr="Architectural diagram showing an AWS Cloud box which contains an AWS Global Infrastructure area, an Amazon S3 bucket, and a VPC which contains an Amazon EC2 instance and an Oracle instance.">
            <a:extLst>
              <a:ext uri="{FF2B5EF4-FFF2-40B4-BE49-F238E27FC236}">
                <a16:creationId xmlns:a16="http://schemas.microsoft.com/office/drawing/2014/main" xmlns="" id="{9A745969-01CA-C614-74D4-3A8435904153}"/>
              </a:ext>
            </a:extLst>
          </p:cNvPr>
          <p:cNvGrpSpPr/>
          <p:nvPr/>
        </p:nvGrpSpPr>
        <p:grpSpPr>
          <a:xfrm>
            <a:off x="254000" y="1894114"/>
            <a:ext cx="4796972" cy="3244556"/>
            <a:chOff x="254000" y="1894114"/>
            <a:chExt cx="4796972" cy="3244556"/>
          </a:xfrm>
        </p:grpSpPr>
        <p:pic>
          <p:nvPicPr>
            <p:cNvPr id="10" name="Graphic 9">
              <a:extLst>
                <a:ext uri="{FF2B5EF4-FFF2-40B4-BE49-F238E27FC236}">
                  <a16:creationId xmlns:a16="http://schemas.microsoft.com/office/drawing/2014/main" xmlns="" id="{6BB2521E-0885-344C-9748-52E3F00AB24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6096" y="2741058"/>
              <a:ext cx="711200" cy="711200"/>
            </a:xfrm>
            <a:prstGeom prst="rect">
              <a:avLst/>
            </a:prstGeom>
          </p:spPr>
        </p:pic>
        <p:sp>
          <p:nvSpPr>
            <p:cNvPr id="12" name="TextBox 11">
              <a:extLst>
                <a:ext uri="{FF2B5EF4-FFF2-40B4-BE49-F238E27FC236}">
                  <a16:creationId xmlns:a16="http://schemas.microsoft.com/office/drawing/2014/main" xmlns="" id="{1EA8A186-3FF5-A842-B753-04F0E39A200B}"/>
                </a:ext>
              </a:extLst>
            </p:cNvPr>
            <p:cNvSpPr txBox="1"/>
            <p:nvPr/>
          </p:nvSpPr>
          <p:spPr>
            <a:xfrm>
              <a:off x="273666" y="3459335"/>
              <a:ext cx="1624529" cy="830997"/>
            </a:xfrm>
            <a:prstGeom prst="rect">
              <a:avLst/>
            </a:prstGeom>
            <a:noFill/>
          </p:spPr>
          <p:txBody>
            <a:bodyPr wrap="square" rtlCol="0">
              <a:spAutoFit/>
            </a:bodyPr>
            <a:lstStyle/>
            <a:p>
              <a:pPr algn="ctr"/>
              <a:r>
                <a:rPr lang="en-US" sz="1600"/>
                <a:t>Amazon Simple Storage Service (Amazon S3)</a:t>
              </a:r>
            </a:p>
          </p:txBody>
        </p:sp>
        <p:sp>
          <p:nvSpPr>
            <p:cNvPr id="14" name="TextBox 13">
              <a:extLst>
                <a:ext uri="{FF2B5EF4-FFF2-40B4-BE49-F238E27FC236}">
                  <a16:creationId xmlns:a16="http://schemas.microsoft.com/office/drawing/2014/main" xmlns="" id="{DEFB4DA9-1A4E-F34B-88DE-5D0959E06D03}"/>
                </a:ext>
              </a:extLst>
            </p:cNvPr>
            <p:cNvSpPr txBox="1"/>
            <p:nvPr/>
          </p:nvSpPr>
          <p:spPr>
            <a:xfrm>
              <a:off x="2077747" y="3511425"/>
              <a:ext cx="1513305"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15" name="Graphic 14">
              <a:extLst>
                <a:ext uri="{FF2B5EF4-FFF2-40B4-BE49-F238E27FC236}">
                  <a16:creationId xmlns:a16="http://schemas.microsoft.com/office/drawing/2014/main" xmlns="" id="{CFCA6B7F-3260-7847-9028-AF1EFB601FB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78800" y="2741058"/>
              <a:ext cx="711200" cy="711200"/>
            </a:xfrm>
            <a:prstGeom prst="rect">
              <a:avLst/>
            </a:prstGeom>
          </p:spPr>
        </p:pic>
        <p:sp>
          <p:nvSpPr>
            <p:cNvPr id="18" name="Rectangle 17">
              <a:extLst>
                <a:ext uri="{FF2B5EF4-FFF2-40B4-BE49-F238E27FC236}">
                  <a16:creationId xmlns:a16="http://schemas.microsoft.com/office/drawing/2014/main" xmlns="" id="{3EA89E8D-EBD6-BC48-A1A4-6F8FB7E9F3DC}"/>
                </a:ext>
              </a:extLst>
            </p:cNvPr>
            <p:cNvSpPr/>
            <p:nvPr/>
          </p:nvSpPr>
          <p:spPr>
            <a:xfrm>
              <a:off x="2039048" y="2130006"/>
              <a:ext cx="2709883" cy="203524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Virtual Private Cloud (VPC)</a:t>
              </a:r>
              <a:endParaRPr lang="en-US" sz="1200">
                <a:ln w="0"/>
                <a:solidFill>
                  <a:srgbClr val="504BAB"/>
                </a:solidFill>
              </a:endParaRPr>
            </a:p>
          </p:txBody>
        </p:sp>
        <p:pic>
          <p:nvPicPr>
            <p:cNvPr id="19" name="Graphic 18">
              <a:extLst>
                <a:ext uri="{FF2B5EF4-FFF2-40B4-BE49-F238E27FC236}">
                  <a16:creationId xmlns:a16="http://schemas.microsoft.com/office/drawing/2014/main" xmlns="" id="{217CA18F-C790-8249-A9C4-0B7DF0607DC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039048" y="2138782"/>
              <a:ext cx="327291" cy="327291"/>
            </a:xfrm>
            <a:prstGeom prst="rect">
              <a:avLst/>
            </a:prstGeom>
          </p:spPr>
        </p:pic>
        <p:sp>
          <p:nvSpPr>
            <p:cNvPr id="20" name="TextBox 19">
              <a:extLst>
                <a:ext uri="{FF2B5EF4-FFF2-40B4-BE49-F238E27FC236}">
                  <a16:creationId xmlns:a16="http://schemas.microsoft.com/office/drawing/2014/main" xmlns="" id="{EE1C367D-62EF-0746-B2F0-848ADC656C91}"/>
                </a:ext>
              </a:extLst>
            </p:cNvPr>
            <p:cNvSpPr txBox="1"/>
            <p:nvPr/>
          </p:nvSpPr>
          <p:spPr>
            <a:xfrm>
              <a:off x="3535845" y="3491820"/>
              <a:ext cx="1162652" cy="830997"/>
            </a:xfrm>
            <a:prstGeom prst="rect">
              <a:avLst/>
            </a:prstGeom>
            <a:noFill/>
          </p:spPr>
          <p:txBody>
            <a:bodyPr wrap="square" rtlCol="0">
              <a:spAutoFit/>
            </a:bodyPr>
            <a:lstStyle/>
            <a:p>
              <a:pPr algn="ctr"/>
              <a:r>
                <a:rPr lang="en-US" sz="1600"/>
                <a:t>Oracle instance</a:t>
              </a:r>
            </a:p>
            <a:p>
              <a:pPr algn="ctr"/>
              <a:endParaRPr lang="en-US" sz="1600"/>
            </a:p>
          </p:txBody>
        </p:sp>
        <p:pic>
          <p:nvPicPr>
            <p:cNvPr id="21" name="Graphic 20">
              <a:extLst>
                <a:ext uri="{FF2B5EF4-FFF2-40B4-BE49-F238E27FC236}">
                  <a16:creationId xmlns:a16="http://schemas.microsoft.com/office/drawing/2014/main" xmlns="" id="{5CB8050E-54BF-524A-862D-1688F3F4A33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796417" y="2741058"/>
              <a:ext cx="711200" cy="711200"/>
            </a:xfrm>
            <a:prstGeom prst="rect">
              <a:avLst/>
            </a:prstGeom>
          </p:spPr>
        </p:pic>
        <p:sp>
          <p:nvSpPr>
            <p:cNvPr id="23" name="Rectangle 22">
              <a:extLst>
                <a:ext uri="{FF2B5EF4-FFF2-40B4-BE49-F238E27FC236}">
                  <a16:creationId xmlns:a16="http://schemas.microsoft.com/office/drawing/2014/main" xmlns="" id="{7710ABD6-8348-D848-8430-3475FE28A221}"/>
                </a:ext>
              </a:extLst>
            </p:cNvPr>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24" name="Graphic 23">
              <a:extLst>
                <a:ext uri="{FF2B5EF4-FFF2-40B4-BE49-F238E27FC236}">
                  <a16:creationId xmlns:a16="http://schemas.microsoft.com/office/drawing/2014/main" xmlns="" id="{8E7E642E-C34B-9B40-93F3-ED96D531A27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4000" y="1903220"/>
              <a:ext cx="330200" cy="330200"/>
            </a:xfrm>
            <a:prstGeom prst="rect">
              <a:avLst/>
            </a:prstGeom>
          </p:spPr>
        </p:pic>
        <p:sp>
          <p:nvSpPr>
            <p:cNvPr id="26" name="Rectangle 25">
              <a:extLst>
                <a:ext uri="{FF2B5EF4-FFF2-40B4-BE49-F238E27FC236}">
                  <a16:creationId xmlns:a16="http://schemas.microsoft.com/office/drawing/2014/main" xmlns="" id="{91C2A163-D034-FC49-9979-6ADBD7D60443}"/>
                </a:ext>
              </a:extLst>
            </p:cNvPr>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400">
                  <a:solidFill>
                    <a:srgbClr val="5A6B86"/>
                  </a:solidFill>
                </a:rPr>
                <a:t>AWS Global Infrastructure</a:t>
              </a:r>
              <a:endParaRPr lang="en-US" sz="1200">
                <a:solidFill>
                  <a:srgbClr val="5A6B86"/>
                </a:solidFill>
              </a:endParaRPr>
            </a:p>
          </p:txBody>
        </p:sp>
      </p:grpSp>
    </p:spTree>
    <p:custDataLst>
      <p:tags r:id="rId1"/>
    </p:custDataLst>
    <p:extLst>
      <p:ext uri="{BB962C8B-B14F-4D97-AF65-F5344CB8AC3E}">
        <p14:creationId xmlns:p14="http://schemas.microsoft.com/office/powerpoint/2010/main" val="3231077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75D8BB1-3643-6B45-996C-47BCC8095C8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4" name="Title 1"/>
          <p:cNvSpPr>
            <a:spLocks noGrp="1"/>
          </p:cNvSpPr>
          <p:nvPr>
            <p:ph type="title"/>
          </p:nvPr>
        </p:nvSpPr>
        <p:spPr/>
        <p:txBody>
          <a:bodyPr>
            <a:normAutofit/>
          </a:bodyPr>
          <a:lstStyle/>
          <a:p>
            <a:r>
              <a:rPr lang="en-US"/>
              <a:t>Activity: Scenario 2 of 2</a:t>
            </a:r>
          </a:p>
        </p:txBody>
      </p:sp>
      <p:sp>
        <p:nvSpPr>
          <p:cNvPr id="6" name="TextBox 5">
            <a:extLst>
              <a:ext uri="{FF2B5EF4-FFF2-40B4-BE49-F238E27FC236}">
                <a16:creationId xmlns:a16="http://schemas.microsoft.com/office/drawing/2014/main" xmlns=""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xmlns="" id="{3168251C-9A60-F14C-9D92-CD0B1D639F03}"/>
              </a:ext>
            </a:extLst>
          </p:cNvPr>
          <p:cNvSpPr txBox="1">
            <a:spLocks/>
          </p:cNvSpPr>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Ensuring that the AWS Management Console is not hacked?</a:t>
            </a:r>
          </a:p>
          <a:p>
            <a:pPr marL="342900" indent="-342900">
              <a:buFont typeface="+mj-lt"/>
              <a:buAutoNum type="arabicPeriod"/>
            </a:pPr>
            <a:r>
              <a:rPr lang="en-US" sz="1600" dirty="0"/>
              <a:t>Configuring the subnet?</a:t>
            </a:r>
            <a:endParaRPr lang="en-US" sz="1600" dirty="0">
              <a:solidFill>
                <a:schemeClr val="accent6"/>
              </a:solidFill>
            </a:endParaRPr>
          </a:p>
          <a:p>
            <a:pPr marL="342900" indent="-342900">
              <a:buFont typeface="+mj-lt"/>
              <a:buAutoNum type="arabicPeriod"/>
            </a:pPr>
            <a:r>
              <a:rPr lang="en-US" sz="1600" dirty="0"/>
              <a:t>Configuring the </a:t>
            </a:r>
            <a:r>
              <a:rPr lang="en-US" sz="1600" dirty="0" err="1"/>
              <a:t>VPC</a:t>
            </a:r>
            <a:r>
              <a:rPr lang="en-US" sz="1600" dirty="0"/>
              <a:t>?</a:t>
            </a:r>
          </a:p>
          <a:p>
            <a:pPr marL="342900" indent="-342900">
              <a:buFont typeface="+mj-lt"/>
              <a:buAutoNum type="arabicPeriod"/>
            </a:pPr>
            <a:r>
              <a:rPr lang="en-US" sz="1600" dirty="0"/>
              <a:t>Protecting against network outages in AWS Regions?</a:t>
            </a:r>
          </a:p>
          <a:p>
            <a:pPr marL="342900" indent="-342900">
              <a:buFont typeface="+mj-lt"/>
              <a:buAutoNum type="arabicPeriod"/>
            </a:pPr>
            <a:r>
              <a:rPr lang="en-US" sz="1600" dirty="0"/>
              <a:t>Securing the SSH keys</a:t>
            </a:r>
          </a:p>
        </p:txBody>
      </p:sp>
      <p:sp>
        <p:nvSpPr>
          <p:cNvPr id="30" name="Content Placeholder 2">
            <a:extLst>
              <a:ext uri="{FF2B5EF4-FFF2-40B4-BE49-F238E27FC236}">
                <a16:creationId xmlns:a16="http://schemas.microsoft.com/office/drawing/2014/main" xmlns="" id="{0D6A1B44-E47E-714D-A549-0CCAF10451D2}"/>
              </a:ext>
            </a:extLst>
          </p:cNvPr>
          <p:cNvSpPr txBox="1">
            <a:spLocks/>
          </p:cNvSpPr>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Ensuring network isolation between AWS customers' data?</a:t>
            </a:r>
          </a:p>
          <a:p>
            <a:pPr marL="342900" indent="-342900">
              <a:buFont typeface="+mj-lt"/>
              <a:buAutoNum type="arabicPeriod" startAt="6"/>
            </a:pPr>
            <a:r>
              <a:rPr lang="en-US" sz="1600" dirty="0"/>
              <a:t>Ensuring low-latency network connection between the web server and the </a:t>
            </a:r>
            <a:r>
              <a:rPr lang="en-US" sz="1600" dirty="0" err="1"/>
              <a:t>S3</a:t>
            </a:r>
            <a:r>
              <a:rPr lang="en-US" sz="1600" dirty="0"/>
              <a:t> bucket?</a:t>
            </a:r>
          </a:p>
          <a:p>
            <a:pPr marL="342900" indent="-342900">
              <a:buFont typeface="+mj-lt"/>
              <a:buAutoNum type="arabicPeriod" startAt="6"/>
            </a:pPr>
            <a:r>
              <a:rPr lang="en-US" sz="1600" dirty="0"/>
              <a:t>Enforcing multi-factor authentication for all user logins?</a:t>
            </a:r>
          </a:p>
        </p:txBody>
      </p:sp>
      <p:grpSp>
        <p:nvGrpSpPr>
          <p:cNvPr id="2" name="Group 1" descr="hitectural diagram shows a web server running on EC2 inside a subnet and VPC. The web server connects to an S3 bucket. The web server is accessible by an internet gateway using the AWS Management console or using the AWS Command Line Interface which makes use of SSH keys.">
            <a:extLst>
              <a:ext uri="{FF2B5EF4-FFF2-40B4-BE49-F238E27FC236}">
                <a16:creationId xmlns:a16="http://schemas.microsoft.com/office/drawing/2014/main" xmlns="" id="{8BEFADC3-8D6F-2BEF-C1E6-5125DBC91C6E}"/>
              </a:ext>
            </a:extLst>
          </p:cNvPr>
          <p:cNvGrpSpPr/>
          <p:nvPr/>
        </p:nvGrpSpPr>
        <p:grpSpPr>
          <a:xfrm>
            <a:off x="219918" y="1736422"/>
            <a:ext cx="4714783" cy="4602597"/>
            <a:chOff x="219918" y="1736422"/>
            <a:chExt cx="4714783" cy="4602597"/>
          </a:xfrm>
        </p:grpSpPr>
        <p:cxnSp>
          <p:nvCxnSpPr>
            <p:cNvPr id="29" name="Elbow Connector 28">
              <a:extLst>
                <a:ext uri="{FF2B5EF4-FFF2-40B4-BE49-F238E27FC236}">
                  <a16:creationId xmlns:a16="http://schemas.microsoft.com/office/drawing/2014/main" xmlns="" id="{2D1F2B09-6FEF-E349-8A32-D00785F20A6D}"/>
                </a:ext>
              </a:extLst>
            </p:cNvPr>
            <p:cNvCxnSpPr>
              <a:cxnSpLocks/>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xmlns="" id="{531ED385-B2FD-BF47-9A49-E97A409C7F6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xmlns=""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a:r>
                <a:rPr lang="en-US" sz="1600"/>
                <a:t>Secure Shell (SSH) keys</a:t>
              </a:r>
            </a:p>
          </p:txBody>
        </p:sp>
        <p:cxnSp>
          <p:nvCxnSpPr>
            <p:cNvPr id="51" name="Elbow Connector 50">
              <a:extLst>
                <a:ext uri="{FF2B5EF4-FFF2-40B4-BE49-F238E27FC236}">
                  <a16:creationId xmlns:a16="http://schemas.microsoft.com/office/drawing/2014/main" xmlns="" id="{5BD07F69-700E-884D-B4CF-93C1AEA7F3F4}"/>
                </a:ext>
              </a:extLst>
            </p:cNvPr>
            <p:cNvCxnSpPr>
              <a:cxnSpLocks/>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xmlns="" id="{7031ADB8-A4C6-C247-AFB4-3881186804C1}"/>
                </a:ext>
              </a:extLst>
            </p:cNvPr>
            <p:cNvSpPr txBox="1"/>
            <p:nvPr/>
          </p:nvSpPr>
          <p:spPr>
            <a:xfrm>
              <a:off x="3190332" y="2389052"/>
              <a:ext cx="1744369" cy="830997"/>
            </a:xfrm>
            <a:prstGeom prst="rect">
              <a:avLst/>
            </a:prstGeom>
            <a:noFill/>
          </p:spPr>
          <p:txBody>
            <a:bodyPr wrap="square" rtlCol="0">
              <a:spAutoFit/>
            </a:bodyPr>
            <a:lstStyle/>
            <a:p>
              <a:pPr algn="ctr"/>
              <a:r>
                <a:rPr lang="en-US" sz="1600"/>
                <a:t>AWS Command Line Interface (AWS CLI)</a:t>
              </a:r>
            </a:p>
          </p:txBody>
        </p:sp>
        <p:pic>
          <p:nvPicPr>
            <p:cNvPr id="53" name="Graphic 52">
              <a:extLst>
                <a:ext uri="{FF2B5EF4-FFF2-40B4-BE49-F238E27FC236}">
                  <a16:creationId xmlns:a16="http://schemas.microsoft.com/office/drawing/2014/main" xmlns="" id="{E44619DA-359E-4F40-A8E9-68A7A4DB64C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853118" y="1846050"/>
              <a:ext cx="565776" cy="580855"/>
            </a:xfrm>
            <a:prstGeom prst="rect">
              <a:avLst/>
            </a:prstGeom>
          </p:spPr>
        </p:pic>
        <p:cxnSp>
          <p:nvCxnSpPr>
            <p:cNvPr id="56" name="Elbow Connector 55">
              <a:extLst>
                <a:ext uri="{FF2B5EF4-FFF2-40B4-BE49-F238E27FC236}">
                  <a16:creationId xmlns:a16="http://schemas.microsoft.com/office/drawing/2014/main" xmlns="" id="{B26B98A1-316C-FF43-8A94-60DD40BC2ECA}"/>
                </a:ext>
              </a:extLst>
            </p:cNvPr>
            <p:cNvCxnSpPr>
              <a:cxnSpLocks/>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xmlns=""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xmlns="" id="{9811B841-9D14-C748-AFA7-7854903D7D4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xmlns=""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panose="02000000000000000000" pitchFamily="2" charset="0"/>
                  <a:ea typeface="+mn-ea"/>
                  <a:cs typeface="+mn-cs"/>
                </a:rPr>
                <a:t>Subnet</a:t>
              </a:r>
            </a:p>
          </p:txBody>
        </p:sp>
        <p:pic>
          <p:nvPicPr>
            <p:cNvPr id="35" name="Graphic 37">
              <a:extLst>
                <a:ext uri="{FF2B5EF4-FFF2-40B4-BE49-F238E27FC236}">
                  <a16:creationId xmlns:a16="http://schemas.microsoft.com/office/drawing/2014/main" xmlns="" id="{D9486AA8-E2E4-074D-88A8-8B9A997FA9B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xmlns="" id="{91A29267-F422-EF4A-8503-B04364985912}"/>
                </a:ext>
              </a:extLst>
            </p:cNvPr>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Internet gateway</a:t>
              </a:r>
            </a:p>
          </p:txBody>
        </p:sp>
        <p:pic>
          <p:nvPicPr>
            <p:cNvPr id="37" name="Graphic 36">
              <a:extLst>
                <a:ext uri="{FF2B5EF4-FFF2-40B4-BE49-F238E27FC236}">
                  <a16:creationId xmlns:a16="http://schemas.microsoft.com/office/drawing/2014/main" xmlns="" id="{1AF7F657-4644-2C41-90F1-CB2AEE42C73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xmlns="" id="{5EFB97B7-F4DA-0A4D-9623-8150FF55381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xmlns=""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Web server on Amazon EC2</a:t>
              </a:r>
            </a:p>
          </p:txBody>
        </p:sp>
        <p:sp>
          <p:nvSpPr>
            <p:cNvPr id="47" name="TextBox 46">
              <a:extLst>
                <a:ext uri="{FF2B5EF4-FFF2-40B4-BE49-F238E27FC236}">
                  <a16:creationId xmlns:a16="http://schemas.microsoft.com/office/drawing/2014/main" xmlns="" id="{EC2E0B8E-58D0-434B-B646-2E3D055B896A}"/>
                </a:ext>
              </a:extLst>
            </p:cNvPr>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mn-cs"/>
                </a:rPr>
                <a:t>AWS Management Console</a:t>
              </a:r>
            </a:p>
          </p:txBody>
        </p:sp>
        <p:pic>
          <p:nvPicPr>
            <p:cNvPr id="48" name="Graphic 34">
              <a:extLst>
                <a:ext uri="{FF2B5EF4-FFF2-40B4-BE49-F238E27FC236}">
                  <a16:creationId xmlns:a16="http://schemas.microsoft.com/office/drawing/2014/main" xmlns="" id="{A3076FA9-C9F1-C044-AEC9-E2F28F5D1A1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72135" y="1938516"/>
              <a:ext cx="565776" cy="580855"/>
            </a:xfrm>
            <a:prstGeom prst="rect">
              <a:avLst/>
            </a:prstGeom>
          </p:spPr>
        </p:pic>
        <p:pic>
          <p:nvPicPr>
            <p:cNvPr id="61" name="Graphic 60">
              <a:extLst>
                <a:ext uri="{FF2B5EF4-FFF2-40B4-BE49-F238E27FC236}">
                  <a16:creationId xmlns:a16="http://schemas.microsoft.com/office/drawing/2014/main" xmlns="" id="{5BD26303-2D9D-6E4D-ABF8-0A43BFC2CF59}"/>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xmlns=""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a:r>
                <a:rPr lang="en-US" sz="1600"/>
                <a:t>S3 bucket with objects</a:t>
              </a:r>
            </a:p>
          </p:txBody>
        </p:sp>
        <p:cxnSp>
          <p:nvCxnSpPr>
            <p:cNvPr id="63" name="Elbow Connector 62">
              <a:extLst>
                <a:ext uri="{FF2B5EF4-FFF2-40B4-BE49-F238E27FC236}">
                  <a16:creationId xmlns:a16="http://schemas.microsoft.com/office/drawing/2014/main" xmlns=""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3241547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75D8BB1-3643-6B45-996C-47BCC8095C8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15</a:t>
            </a:fld>
            <a:endParaRPr lang="en-US"/>
          </a:p>
        </p:txBody>
      </p:sp>
      <p:sp>
        <p:nvSpPr>
          <p:cNvPr id="4" name="Title 1"/>
          <p:cNvSpPr>
            <a:spLocks noGrp="1"/>
          </p:cNvSpPr>
          <p:nvPr>
            <p:ph type="title"/>
          </p:nvPr>
        </p:nvSpPr>
        <p:spPr/>
        <p:txBody>
          <a:bodyPr>
            <a:normAutofit/>
          </a:bodyPr>
          <a:lstStyle/>
          <a:p>
            <a:r>
              <a:rPr lang="en-US" dirty="0"/>
              <a:t>Activity: Scenario 2 of 2 Answers</a:t>
            </a:r>
          </a:p>
        </p:txBody>
      </p:sp>
      <p:sp>
        <p:nvSpPr>
          <p:cNvPr id="6" name="TextBox 5">
            <a:extLst>
              <a:ext uri="{FF2B5EF4-FFF2-40B4-BE49-F238E27FC236}">
                <a16:creationId xmlns:a16="http://schemas.microsoft.com/office/drawing/2014/main" xmlns="" id="{6281A826-29AD-774B-AE52-A047C7B4AD91}"/>
              </a:ext>
            </a:extLst>
          </p:cNvPr>
          <p:cNvSpPr txBox="1"/>
          <p:nvPr/>
        </p:nvSpPr>
        <p:spPr>
          <a:xfrm>
            <a:off x="419100" y="1281787"/>
            <a:ext cx="11159893" cy="461665"/>
          </a:xfrm>
          <a:prstGeom prst="rect">
            <a:avLst/>
          </a:prstGeom>
          <a:noFill/>
        </p:spPr>
        <p:txBody>
          <a:bodyPr wrap="square" rtlCol="0">
            <a:spAutoFit/>
          </a:bodyPr>
          <a:lstStyle/>
          <a:p>
            <a:r>
              <a:rPr lang="en-US" sz="2400" b="1">
                <a:solidFill>
                  <a:srgbClr val="504BAB"/>
                </a:solidFill>
              </a:rPr>
              <a:t>Consider this deployment. Who is responsible – AWS or the customer?</a:t>
            </a:r>
            <a:endParaRPr lang="en-US" sz="2400" b="1">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xmlns="" id="{3168251C-9A60-F14C-9D92-CD0B1D639F03}"/>
              </a:ext>
            </a:extLst>
          </p:cNvPr>
          <p:cNvSpPr txBox="1">
            <a:spLocks/>
          </p:cNvSpPr>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Ensuring that the AWS Management Console is not hacked?</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a:pPr>
            <a:r>
              <a:rPr lang="en-US" sz="1600" dirty="0"/>
              <a:t>Configuring the subnet?</a:t>
            </a:r>
          </a:p>
          <a:p>
            <a:pPr lvl="1"/>
            <a:r>
              <a:rPr lang="en-US" sz="1600" dirty="0" smtClean="0">
                <a:solidFill>
                  <a:schemeClr val="accent6"/>
                </a:solidFill>
              </a:rPr>
              <a:t>Customer</a:t>
            </a:r>
            <a:endParaRPr lang="en-US" sz="1600" dirty="0">
              <a:solidFill>
                <a:schemeClr val="accent6"/>
              </a:solidFill>
            </a:endParaRPr>
          </a:p>
          <a:p>
            <a:pPr marL="342900" indent="-342900">
              <a:buFont typeface="+mj-lt"/>
              <a:buAutoNum type="arabicPeriod"/>
            </a:pPr>
            <a:r>
              <a:rPr lang="en-US" sz="1600" dirty="0"/>
              <a:t>Configuring the VPC?</a:t>
            </a:r>
          </a:p>
          <a:p>
            <a:pPr lvl="1"/>
            <a:r>
              <a:rPr lang="en-US" sz="1600" dirty="0" smtClean="0">
                <a:solidFill>
                  <a:schemeClr val="accent6"/>
                </a:solidFill>
              </a:rPr>
              <a:t>Customer</a:t>
            </a:r>
            <a:endParaRPr lang="en-US" sz="1600" dirty="0"/>
          </a:p>
          <a:p>
            <a:pPr marL="342900" indent="-342900">
              <a:buFont typeface="+mj-lt"/>
              <a:buAutoNum type="arabicPeriod"/>
            </a:pPr>
            <a:r>
              <a:rPr lang="en-US" sz="1600" dirty="0"/>
              <a:t>Protecting against network outages in AWS Regions?</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a:pPr>
            <a:r>
              <a:rPr lang="en-US" sz="1600" dirty="0"/>
              <a:t>Securing the SSH keys</a:t>
            </a:r>
          </a:p>
          <a:p>
            <a:pPr lvl="1"/>
            <a:r>
              <a:rPr lang="en-US" sz="1600" dirty="0" smtClean="0">
                <a:solidFill>
                  <a:schemeClr val="accent6"/>
                </a:solidFill>
              </a:rPr>
              <a:t>Customer</a:t>
            </a:r>
            <a:endParaRPr lang="en-US" sz="1600" dirty="0">
              <a:solidFill>
                <a:schemeClr val="accent6"/>
              </a:solidFill>
            </a:endParaRPr>
          </a:p>
        </p:txBody>
      </p:sp>
      <p:sp>
        <p:nvSpPr>
          <p:cNvPr id="30" name="Content Placeholder 2">
            <a:extLst>
              <a:ext uri="{FF2B5EF4-FFF2-40B4-BE49-F238E27FC236}">
                <a16:creationId xmlns:a16="http://schemas.microsoft.com/office/drawing/2014/main" xmlns="" id="{0D6A1B44-E47E-714D-A549-0CCAF10451D2}"/>
              </a:ext>
            </a:extLst>
          </p:cNvPr>
          <p:cNvSpPr txBox="1">
            <a:spLocks/>
          </p:cNvSpPr>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Ensuring network isolation between AWS customers' data?</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startAt="6"/>
            </a:pPr>
            <a:r>
              <a:rPr lang="en-US" sz="1600" dirty="0"/>
              <a:t>Ensuring low-latency network connection between the web server and the S3 bucket?</a:t>
            </a:r>
          </a:p>
          <a:p>
            <a:pPr lvl="1"/>
            <a:r>
              <a:rPr lang="en-US" sz="1600" dirty="0" smtClean="0">
                <a:solidFill>
                  <a:schemeClr val="accent6"/>
                </a:solidFill>
              </a:rPr>
              <a:t>AWS</a:t>
            </a:r>
            <a:endParaRPr lang="en-US" sz="1600" dirty="0">
              <a:solidFill>
                <a:schemeClr val="accent6"/>
              </a:solidFill>
            </a:endParaRPr>
          </a:p>
          <a:p>
            <a:pPr marL="342900" indent="-342900">
              <a:buFont typeface="+mj-lt"/>
              <a:buAutoNum type="arabicPeriod" startAt="6"/>
            </a:pPr>
            <a:r>
              <a:rPr lang="en-US" sz="1600" dirty="0"/>
              <a:t>Enforcing multi-factor authentication for all user logins?</a:t>
            </a:r>
          </a:p>
          <a:p>
            <a:pPr lvl="1"/>
            <a:r>
              <a:rPr lang="en-US" sz="1600" dirty="0" smtClean="0">
                <a:solidFill>
                  <a:schemeClr val="accent6"/>
                </a:solidFill>
              </a:rPr>
              <a:t>Customer</a:t>
            </a:r>
            <a:endParaRPr lang="en-US" sz="1600" dirty="0">
              <a:solidFill>
                <a:schemeClr val="accent6"/>
              </a:solidFill>
            </a:endParaRPr>
          </a:p>
          <a:p>
            <a:pPr marL="0" indent="0">
              <a:buNone/>
            </a:pPr>
            <a:endParaRPr lang="en-US" sz="1600" dirty="0"/>
          </a:p>
        </p:txBody>
      </p:sp>
      <p:grpSp>
        <p:nvGrpSpPr>
          <p:cNvPr id="2" name="Group 1" descr="hitectural diagram shows a web server running on EC2 inside a subnet and VPC. The web server connects to an S3 bucket. The web server is accessible by an internet gateway using the AWS Management console or using the AWS Command Line Interface which makes use of SSH keys.">
            <a:extLst>
              <a:ext uri="{FF2B5EF4-FFF2-40B4-BE49-F238E27FC236}">
                <a16:creationId xmlns:a16="http://schemas.microsoft.com/office/drawing/2014/main" xmlns="" id="{8BEFADC3-8D6F-2BEF-C1E6-5125DBC91C6E}"/>
              </a:ext>
            </a:extLst>
          </p:cNvPr>
          <p:cNvGrpSpPr/>
          <p:nvPr/>
        </p:nvGrpSpPr>
        <p:grpSpPr>
          <a:xfrm>
            <a:off x="219918" y="1736422"/>
            <a:ext cx="4714783" cy="4602597"/>
            <a:chOff x="219918" y="1736422"/>
            <a:chExt cx="4714783" cy="4602597"/>
          </a:xfrm>
        </p:grpSpPr>
        <p:cxnSp>
          <p:nvCxnSpPr>
            <p:cNvPr id="29" name="Elbow Connector 28">
              <a:extLst>
                <a:ext uri="{FF2B5EF4-FFF2-40B4-BE49-F238E27FC236}">
                  <a16:creationId xmlns:a16="http://schemas.microsoft.com/office/drawing/2014/main" xmlns="" id="{2D1F2B09-6FEF-E349-8A32-D00785F20A6D}"/>
                </a:ext>
              </a:extLst>
            </p:cNvPr>
            <p:cNvCxnSpPr>
              <a:cxnSpLocks/>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xmlns="" id="{531ED385-B2FD-BF47-9A49-E97A409C7F6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71394" y="2197905"/>
              <a:ext cx="457701" cy="469900"/>
            </a:xfrm>
            <a:prstGeom prst="rect">
              <a:avLst/>
            </a:prstGeom>
          </p:spPr>
        </p:pic>
        <p:sp>
          <p:nvSpPr>
            <p:cNvPr id="50" name="TextBox 49">
              <a:extLst>
                <a:ext uri="{FF2B5EF4-FFF2-40B4-BE49-F238E27FC236}">
                  <a16:creationId xmlns:a16="http://schemas.microsoft.com/office/drawing/2014/main" xmlns="" id="{72658523-8B40-D346-9666-E98D1E1ADE6E}"/>
                </a:ext>
              </a:extLst>
            </p:cNvPr>
            <p:cNvSpPr txBox="1"/>
            <p:nvPr/>
          </p:nvSpPr>
          <p:spPr>
            <a:xfrm>
              <a:off x="1651911" y="1736422"/>
              <a:ext cx="1654521" cy="584775"/>
            </a:xfrm>
            <a:prstGeom prst="rect">
              <a:avLst/>
            </a:prstGeom>
            <a:noFill/>
          </p:spPr>
          <p:txBody>
            <a:bodyPr wrap="square" rtlCol="0">
              <a:spAutoFit/>
            </a:bodyPr>
            <a:lstStyle/>
            <a:p>
              <a:pPr algn="ctr"/>
              <a:r>
                <a:rPr lang="en-US" sz="1600"/>
                <a:t>Secure Shell (SSH) keys</a:t>
              </a:r>
            </a:p>
          </p:txBody>
        </p:sp>
        <p:cxnSp>
          <p:nvCxnSpPr>
            <p:cNvPr id="51" name="Elbow Connector 50">
              <a:extLst>
                <a:ext uri="{FF2B5EF4-FFF2-40B4-BE49-F238E27FC236}">
                  <a16:creationId xmlns:a16="http://schemas.microsoft.com/office/drawing/2014/main" xmlns="" id="{5BD07F69-700E-884D-B4CF-93C1AEA7F3F4}"/>
                </a:ext>
              </a:extLst>
            </p:cNvPr>
            <p:cNvCxnSpPr>
              <a:cxnSpLocks/>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a:extLst>
                <a:ext uri="{FF2B5EF4-FFF2-40B4-BE49-F238E27FC236}">
                  <a16:creationId xmlns:a16="http://schemas.microsoft.com/office/drawing/2014/main" xmlns="" id="{7031ADB8-A4C6-C247-AFB4-3881186804C1}"/>
                </a:ext>
              </a:extLst>
            </p:cNvPr>
            <p:cNvSpPr txBox="1"/>
            <p:nvPr/>
          </p:nvSpPr>
          <p:spPr>
            <a:xfrm>
              <a:off x="3190332" y="2389052"/>
              <a:ext cx="1744369" cy="830997"/>
            </a:xfrm>
            <a:prstGeom prst="rect">
              <a:avLst/>
            </a:prstGeom>
            <a:noFill/>
          </p:spPr>
          <p:txBody>
            <a:bodyPr wrap="square" rtlCol="0">
              <a:spAutoFit/>
            </a:bodyPr>
            <a:lstStyle/>
            <a:p>
              <a:pPr algn="ctr"/>
              <a:r>
                <a:rPr lang="en-US" sz="1600"/>
                <a:t>AWS Command Line Interface (AWS CLI)</a:t>
              </a:r>
            </a:p>
          </p:txBody>
        </p:sp>
        <p:pic>
          <p:nvPicPr>
            <p:cNvPr id="53" name="Graphic 52">
              <a:extLst>
                <a:ext uri="{FF2B5EF4-FFF2-40B4-BE49-F238E27FC236}">
                  <a16:creationId xmlns:a16="http://schemas.microsoft.com/office/drawing/2014/main" xmlns="" id="{E44619DA-359E-4F40-A8E9-68A7A4DB64C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853118" y="1846050"/>
              <a:ext cx="565776" cy="580855"/>
            </a:xfrm>
            <a:prstGeom prst="rect">
              <a:avLst/>
            </a:prstGeom>
          </p:spPr>
        </p:pic>
        <p:cxnSp>
          <p:nvCxnSpPr>
            <p:cNvPr id="56" name="Elbow Connector 55">
              <a:extLst>
                <a:ext uri="{FF2B5EF4-FFF2-40B4-BE49-F238E27FC236}">
                  <a16:creationId xmlns:a16="http://schemas.microsoft.com/office/drawing/2014/main" xmlns="" id="{B26B98A1-316C-FF43-8A94-60DD40BC2ECA}"/>
                </a:ext>
              </a:extLst>
            </p:cNvPr>
            <p:cNvCxnSpPr>
              <a:cxnSpLocks/>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a:extLst>
                <a:ext uri="{FF2B5EF4-FFF2-40B4-BE49-F238E27FC236}">
                  <a16:creationId xmlns:a16="http://schemas.microsoft.com/office/drawing/2014/main" xmlns="" id="{AA5CD74C-F5EF-A241-B6AE-3C17EBFBE46F}"/>
                </a:ext>
              </a:extLst>
            </p:cNvPr>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panose="02000000000000000000" pitchFamily="2" charset="0"/>
                  <a:ea typeface="+mn-ea"/>
                  <a:cs typeface="+mn-cs"/>
                </a:rPr>
                <a:t>VPC</a:t>
              </a:r>
            </a:p>
          </p:txBody>
        </p:sp>
        <p:pic>
          <p:nvPicPr>
            <p:cNvPr id="33" name="Graphic 36">
              <a:extLst>
                <a:ext uri="{FF2B5EF4-FFF2-40B4-BE49-F238E27FC236}">
                  <a16:creationId xmlns:a16="http://schemas.microsoft.com/office/drawing/2014/main" xmlns="" id="{9811B841-9D14-C748-AFA7-7854903D7D4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2267" y="3416034"/>
              <a:ext cx="262682" cy="269683"/>
            </a:xfrm>
            <a:prstGeom prst="rect">
              <a:avLst/>
            </a:prstGeom>
          </p:spPr>
        </p:pic>
        <p:sp>
          <p:nvSpPr>
            <p:cNvPr id="34" name="Rectangle 33">
              <a:extLst>
                <a:ext uri="{FF2B5EF4-FFF2-40B4-BE49-F238E27FC236}">
                  <a16:creationId xmlns:a16="http://schemas.microsoft.com/office/drawing/2014/main" xmlns="" id="{C131ED40-2401-644B-BF59-0BE0230450B1}"/>
                </a:ext>
              </a:extLst>
            </p:cNvPr>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panose="02000000000000000000" pitchFamily="2" charset="0"/>
                  <a:ea typeface="+mn-ea"/>
                  <a:cs typeface="+mn-cs"/>
                </a:rPr>
                <a:t>Subnet</a:t>
              </a:r>
            </a:p>
          </p:txBody>
        </p:sp>
        <p:pic>
          <p:nvPicPr>
            <p:cNvPr id="35" name="Graphic 37">
              <a:extLst>
                <a:ext uri="{FF2B5EF4-FFF2-40B4-BE49-F238E27FC236}">
                  <a16:creationId xmlns:a16="http://schemas.microsoft.com/office/drawing/2014/main" xmlns="" id="{D9486AA8-E2E4-074D-88A8-8B9A997FA9B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5309" y="3818030"/>
              <a:ext cx="262682" cy="269683"/>
            </a:xfrm>
            <a:prstGeom prst="rect">
              <a:avLst/>
            </a:prstGeom>
          </p:spPr>
        </p:pic>
        <p:sp>
          <p:nvSpPr>
            <p:cNvPr id="36" name="TextBox 35">
              <a:extLst>
                <a:ext uri="{FF2B5EF4-FFF2-40B4-BE49-F238E27FC236}">
                  <a16:creationId xmlns:a16="http://schemas.microsoft.com/office/drawing/2014/main" xmlns="" id="{91A29267-F422-EF4A-8503-B04364985912}"/>
                </a:ext>
              </a:extLst>
            </p:cNvPr>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Internet gateway</a:t>
              </a:r>
            </a:p>
          </p:txBody>
        </p:sp>
        <p:pic>
          <p:nvPicPr>
            <p:cNvPr id="37" name="Graphic 36">
              <a:extLst>
                <a:ext uri="{FF2B5EF4-FFF2-40B4-BE49-F238E27FC236}">
                  <a16:creationId xmlns:a16="http://schemas.microsoft.com/office/drawing/2014/main" xmlns="" id="{1AF7F657-4644-2C41-90F1-CB2AEE42C73C}"/>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749439" y="2972814"/>
              <a:ext cx="501611" cy="514979"/>
            </a:xfrm>
            <a:prstGeom prst="rect">
              <a:avLst/>
            </a:prstGeom>
          </p:spPr>
        </p:pic>
        <p:pic>
          <p:nvPicPr>
            <p:cNvPr id="40" name="Graphic 135">
              <a:extLst>
                <a:ext uri="{FF2B5EF4-FFF2-40B4-BE49-F238E27FC236}">
                  <a16:creationId xmlns:a16="http://schemas.microsoft.com/office/drawing/2014/main" xmlns="" id="{5EFB97B7-F4DA-0A4D-9623-8150FF553813}"/>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94057" y="3966155"/>
              <a:ext cx="612375" cy="628695"/>
            </a:xfrm>
            <a:prstGeom prst="rect">
              <a:avLst/>
            </a:prstGeom>
          </p:spPr>
        </p:pic>
        <p:sp>
          <p:nvSpPr>
            <p:cNvPr id="41" name="TextBox 40">
              <a:extLst>
                <a:ext uri="{FF2B5EF4-FFF2-40B4-BE49-F238E27FC236}">
                  <a16:creationId xmlns:a16="http://schemas.microsoft.com/office/drawing/2014/main" xmlns="" id="{9E1136AA-E256-144D-8568-46F909B87562}"/>
                </a:ext>
              </a:extLst>
            </p:cNvPr>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D"/>
                  </a:solidFill>
                  <a:effectLst/>
                  <a:uLnTx/>
                  <a:uFillTx/>
                  <a:ea typeface="+mn-ea"/>
                  <a:cs typeface="+mn-cs"/>
                </a:rPr>
                <a:t>Web server on Amazon EC2</a:t>
              </a:r>
            </a:p>
          </p:txBody>
        </p:sp>
        <p:sp>
          <p:nvSpPr>
            <p:cNvPr id="47" name="TextBox 46">
              <a:extLst>
                <a:ext uri="{FF2B5EF4-FFF2-40B4-BE49-F238E27FC236}">
                  <a16:creationId xmlns:a16="http://schemas.microsoft.com/office/drawing/2014/main" xmlns="" id="{EC2E0B8E-58D0-434B-B646-2E3D055B896A}"/>
                </a:ext>
              </a:extLst>
            </p:cNvPr>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mn-cs"/>
                </a:rPr>
                <a:t>AWS Management Console</a:t>
              </a:r>
            </a:p>
          </p:txBody>
        </p:sp>
        <p:pic>
          <p:nvPicPr>
            <p:cNvPr id="48" name="Graphic 34">
              <a:extLst>
                <a:ext uri="{FF2B5EF4-FFF2-40B4-BE49-F238E27FC236}">
                  <a16:creationId xmlns:a16="http://schemas.microsoft.com/office/drawing/2014/main" xmlns="" id="{A3076FA9-C9F1-C044-AEC9-E2F28F5D1A1E}"/>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72135" y="1938516"/>
              <a:ext cx="565776" cy="580855"/>
            </a:xfrm>
            <a:prstGeom prst="rect">
              <a:avLst/>
            </a:prstGeom>
          </p:spPr>
        </p:pic>
        <p:pic>
          <p:nvPicPr>
            <p:cNvPr id="61" name="Graphic 60">
              <a:extLst>
                <a:ext uri="{FF2B5EF4-FFF2-40B4-BE49-F238E27FC236}">
                  <a16:creationId xmlns:a16="http://schemas.microsoft.com/office/drawing/2014/main" xmlns="" id="{5BD26303-2D9D-6E4D-ABF8-0A43BFC2CF59}"/>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176093" y="5755869"/>
              <a:ext cx="469900" cy="469900"/>
            </a:xfrm>
            <a:prstGeom prst="rect">
              <a:avLst/>
            </a:prstGeom>
          </p:spPr>
        </p:pic>
        <p:sp>
          <p:nvSpPr>
            <p:cNvPr id="62" name="TextBox 61">
              <a:extLst>
                <a:ext uri="{FF2B5EF4-FFF2-40B4-BE49-F238E27FC236}">
                  <a16:creationId xmlns:a16="http://schemas.microsoft.com/office/drawing/2014/main" xmlns="" id="{51B8C04D-1D8E-DB4C-8C1B-C3FA7062A7B6}"/>
                </a:ext>
              </a:extLst>
            </p:cNvPr>
            <p:cNvSpPr txBox="1"/>
            <p:nvPr/>
          </p:nvSpPr>
          <p:spPr>
            <a:xfrm>
              <a:off x="2786331" y="5754244"/>
              <a:ext cx="1479734" cy="584775"/>
            </a:xfrm>
            <a:prstGeom prst="rect">
              <a:avLst/>
            </a:prstGeom>
            <a:noFill/>
          </p:spPr>
          <p:txBody>
            <a:bodyPr wrap="square" rtlCol="0">
              <a:spAutoFit/>
            </a:bodyPr>
            <a:lstStyle/>
            <a:p>
              <a:pPr algn="ctr"/>
              <a:r>
                <a:rPr lang="en-US" sz="1600"/>
                <a:t>S3 bucket with objects</a:t>
              </a:r>
            </a:p>
          </p:txBody>
        </p:sp>
        <p:cxnSp>
          <p:nvCxnSpPr>
            <p:cNvPr id="63" name="Elbow Connector 62">
              <a:extLst>
                <a:ext uri="{FF2B5EF4-FFF2-40B4-BE49-F238E27FC236}">
                  <a16:creationId xmlns:a16="http://schemas.microsoft.com/office/drawing/2014/main" xmlns="" id="{FE883950-B7D4-3046-9023-3543374F1367}"/>
                </a:ext>
              </a:extLst>
            </p:cNvPr>
            <p:cNvCxnSpPr>
              <a:cxnSpLocks/>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
    </p:custDataLst>
    <p:extLst>
      <p:ext uri="{BB962C8B-B14F-4D97-AF65-F5344CB8AC3E}">
        <p14:creationId xmlns:p14="http://schemas.microsoft.com/office/powerpoint/2010/main" val="1062774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t>Section 1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r>
              <a:rPr lang="en-US" sz="2000"/>
              <a:t>AWS and the customer share security responsibilities:</a:t>
            </a:r>
          </a:p>
          <a:p>
            <a:pPr lvl="1"/>
            <a:r>
              <a:rPr lang="en-US" sz="1800"/>
              <a:t>AWS is responsible for security </a:t>
            </a:r>
            <a:r>
              <a:rPr lang="en-US" sz="1800">
                <a:solidFill>
                  <a:schemeClr val="accent6"/>
                </a:solidFill>
              </a:rPr>
              <a:t>of</a:t>
            </a:r>
            <a:r>
              <a:rPr lang="en-US" sz="1800"/>
              <a:t> the cloud</a:t>
            </a:r>
          </a:p>
          <a:p>
            <a:pPr lvl="1"/>
            <a:r>
              <a:rPr lang="en-US" sz="1800"/>
              <a:t>Customer is responsible for security </a:t>
            </a:r>
            <a:r>
              <a:rPr lang="en-US" sz="1800">
                <a:solidFill>
                  <a:schemeClr val="accent6"/>
                </a:solidFill>
              </a:rPr>
              <a:t>in</a:t>
            </a:r>
            <a:r>
              <a:rPr lang="en-US" sz="1800"/>
              <a:t> the cloud</a:t>
            </a:r>
          </a:p>
          <a:p>
            <a:r>
              <a:rPr lang="en-US" sz="2000" b="1">
                <a:solidFill>
                  <a:srgbClr val="504BAB"/>
                </a:solidFill>
              </a:rPr>
              <a:t>AWS is responsible for protecting the infrastructure</a:t>
            </a:r>
            <a:r>
              <a:rPr lang="en-US" sz="2000"/>
              <a:t>—including hardware, software, networking, and facilities—that run AWS Cloud services</a:t>
            </a:r>
          </a:p>
          <a:p>
            <a:r>
              <a:rPr lang="en-US" sz="2000"/>
              <a:t>For services that are categorized as infrastructure as a service (IaaS), the </a:t>
            </a:r>
            <a:r>
              <a:rPr lang="en-US" sz="2000" b="1">
                <a:solidFill>
                  <a:srgbClr val="504BAB"/>
                </a:solidFill>
              </a:rPr>
              <a:t>customer is responsible for performing necessary security configuration and management tasks </a:t>
            </a:r>
          </a:p>
          <a:p>
            <a:pPr lvl="1"/>
            <a:r>
              <a:rPr lang="en-US" sz="1600"/>
              <a:t>For example, guest OS updates and security patches, firewall, security group configurations</a:t>
            </a:r>
            <a:endParaRPr lang="en-US" sz="2000"/>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940278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52E358-2B43-8749-A219-9FB9AFF48701}"/>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 2: AWS Identity and Access Management (IAM)</a:t>
            </a:r>
          </a:p>
        </p:txBody>
      </p:sp>
    </p:spTree>
    <p:custDataLst>
      <p:tags r:id="rId1"/>
    </p:custDataLst>
    <p:extLst>
      <p:ext uri="{BB962C8B-B14F-4D97-AF65-F5344CB8AC3E}">
        <p14:creationId xmlns:p14="http://schemas.microsoft.com/office/powerpoint/2010/main" val="3092741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xmlns="" id="{AADA2C33-93BA-134E-895B-2C9DB3CA85A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18</a:t>
            </a:fld>
            <a:endParaRPr lang="en-US"/>
          </a:p>
        </p:txBody>
      </p:sp>
      <p:sp>
        <p:nvSpPr>
          <p:cNvPr id="2" name="Title 1"/>
          <p:cNvSpPr>
            <a:spLocks noGrp="1"/>
          </p:cNvSpPr>
          <p:nvPr>
            <p:ph type="title"/>
          </p:nvPr>
        </p:nvSpPr>
        <p:spPr/>
        <p:txBody>
          <a:bodyPr>
            <a:normAutofit/>
          </a:bodyPr>
          <a:lstStyle/>
          <a:p>
            <a:r>
              <a:rPr lang="en-US"/>
              <a:t>AWS Identity and Access Management (IAM)</a:t>
            </a:r>
          </a:p>
        </p:txBody>
      </p:sp>
      <p:sp>
        <p:nvSpPr>
          <p:cNvPr id="3" name="Content Placeholder 2"/>
          <p:cNvSpPr>
            <a:spLocks noGrp="1"/>
          </p:cNvSpPr>
          <p:nvPr>
            <p:ph sz="quarter" idx="21"/>
          </p:nvPr>
        </p:nvSpPr>
        <p:spPr/>
        <p:txBody>
          <a:bodyPr>
            <a:normAutofit fontScale="92500" lnSpcReduction="10000"/>
          </a:bodyPr>
          <a:lstStyle/>
          <a:p>
            <a:r>
              <a:rPr lang="en-US" sz="2400" dirty="0"/>
              <a:t>Use </a:t>
            </a:r>
            <a:r>
              <a:rPr lang="en-US" sz="2400" b="1" dirty="0">
                <a:solidFill>
                  <a:srgbClr val="504BAB"/>
                </a:solidFill>
              </a:rPr>
              <a:t>IAM</a:t>
            </a:r>
            <a:r>
              <a:rPr lang="en-US" sz="2400" b="1" dirty="0">
                <a:solidFill>
                  <a:schemeClr val="accent5"/>
                </a:solidFill>
              </a:rPr>
              <a:t> </a:t>
            </a:r>
            <a:r>
              <a:rPr lang="en-US" sz="2400" dirty="0"/>
              <a:t>to manage access to </a:t>
            </a:r>
            <a:r>
              <a:rPr lang="en-US" sz="2400" b="1" dirty="0">
                <a:solidFill>
                  <a:srgbClr val="504BAB"/>
                </a:solidFill>
              </a:rPr>
              <a:t>AWS resources</a:t>
            </a:r>
            <a:r>
              <a:rPr lang="en-US" sz="2400" dirty="0">
                <a:solidFill>
                  <a:srgbClr val="504BAB"/>
                </a:solidFill>
              </a:rPr>
              <a:t> </a:t>
            </a:r>
            <a:r>
              <a:rPr lang="en-US" sz="2400" dirty="0"/>
              <a:t>– </a:t>
            </a:r>
          </a:p>
          <a:p>
            <a:pPr lvl="1"/>
            <a:r>
              <a:rPr lang="en-US" sz="2000" dirty="0"/>
              <a:t>A resource is an entity in an AWS account that you can work with</a:t>
            </a:r>
          </a:p>
          <a:p>
            <a:pPr lvl="1"/>
            <a:r>
              <a:rPr lang="en-US" sz="2000" dirty="0"/>
              <a:t>Example resources; An Amazon EC2 instance or an Amazon S3 bucket</a:t>
            </a:r>
          </a:p>
          <a:p>
            <a:pPr marL="227012" lvl="1" indent="0">
              <a:buNone/>
            </a:pPr>
            <a:endParaRPr lang="en-US" sz="2000" dirty="0"/>
          </a:p>
          <a:p>
            <a:r>
              <a:rPr lang="en-US" sz="2400" i="1" dirty="0"/>
              <a:t>Example</a:t>
            </a:r>
            <a:r>
              <a:rPr lang="en-US" sz="2400" dirty="0"/>
              <a:t> – Control who can terminate Amazon EC2 instances </a:t>
            </a:r>
          </a:p>
          <a:p>
            <a:pPr marL="457200" lvl="1" indent="0">
              <a:buNone/>
            </a:pPr>
            <a:endParaRPr lang="en-US" sz="2000" dirty="0"/>
          </a:p>
          <a:p>
            <a:r>
              <a:rPr lang="en-US" sz="2400" dirty="0"/>
              <a:t>Define fine-grained access rights – </a:t>
            </a:r>
          </a:p>
          <a:p>
            <a:pPr lvl="1"/>
            <a:r>
              <a:rPr lang="en-US" sz="2000" b="1" dirty="0">
                <a:solidFill>
                  <a:srgbClr val="504BAB"/>
                </a:solidFill>
              </a:rPr>
              <a:t>Who</a:t>
            </a:r>
            <a:r>
              <a:rPr lang="en-US" sz="2000" dirty="0"/>
              <a:t> can access the resource</a:t>
            </a:r>
          </a:p>
          <a:p>
            <a:pPr lvl="1"/>
            <a:r>
              <a:rPr lang="en-US" sz="2000" b="1" dirty="0">
                <a:solidFill>
                  <a:srgbClr val="504BAB"/>
                </a:solidFill>
              </a:rPr>
              <a:t>Which</a:t>
            </a:r>
            <a:r>
              <a:rPr lang="en-US" sz="2000" dirty="0"/>
              <a:t> resources can be accessed and what can the user do to the resource</a:t>
            </a:r>
          </a:p>
          <a:p>
            <a:pPr lvl="1"/>
            <a:r>
              <a:rPr lang="en-US" sz="2000" b="1" dirty="0">
                <a:solidFill>
                  <a:srgbClr val="504BAB"/>
                </a:solidFill>
              </a:rPr>
              <a:t>How</a:t>
            </a:r>
            <a:r>
              <a:rPr lang="en-US" sz="2000" dirty="0"/>
              <a:t> resources can be accessed </a:t>
            </a:r>
            <a:endParaRPr lang="en-US" sz="2200" dirty="0"/>
          </a:p>
          <a:p>
            <a:pPr>
              <a:lnSpc>
                <a:spcPct val="100000"/>
              </a:lnSpc>
            </a:pPr>
            <a:r>
              <a:rPr lang="en-US" sz="2400" dirty="0" smtClean="0">
                <a:solidFill>
                  <a:srgbClr val="333399"/>
                </a:solidFill>
              </a:rPr>
              <a:t>Provides authentication and authorization</a:t>
            </a:r>
          </a:p>
          <a:p>
            <a:r>
              <a:rPr lang="en-US" dirty="0"/>
              <a:t>IAM is a no-cost AWS account </a:t>
            </a:r>
            <a:r>
              <a:rPr lang="en-US" dirty="0" smtClean="0"/>
              <a:t>feature</a:t>
            </a:r>
            <a:endParaRPr lang="en-US" dirty="0"/>
          </a:p>
        </p:txBody>
      </p:sp>
      <p:sp>
        <p:nvSpPr>
          <p:cNvPr id="19" name="TextBox 18">
            <a:extLst>
              <a:ext uri="{FF2B5EF4-FFF2-40B4-BE49-F238E27FC236}">
                <a16:creationId xmlns:a16="http://schemas.microsoft.com/office/drawing/2014/main" xmlns="" id="{73E4F192-D94D-D144-8CD0-13F20FC34E6F}"/>
              </a:ext>
            </a:extLst>
          </p:cNvPr>
          <p:cNvSpPr txBox="1"/>
          <p:nvPr/>
        </p:nvSpPr>
        <p:spPr>
          <a:xfrm>
            <a:off x="9584001" y="3668488"/>
            <a:ext cx="2301904" cy="830997"/>
          </a:xfrm>
          <a:prstGeom prst="rect">
            <a:avLst/>
          </a:prstGeom>
          <a:noFill/>
        </p:spPr>
        <p:txBody>
          <a:bodyPr wrap="square" rtlCol="0">
            <a:spAutoFit/>
          </a:bodyPr>
          <a:lstStyle/>
          <a:p>
            <a:pPr algn="ctr"/>
            <a:r>
              <a:rPr lang="en-US" sz="1600">
                <a:latin typeface="Amazon Ember" panose="02000000000000000000" pitchFamily="2" charset="0"/>
                <a:ea typeface="Amazon Ember" panose="02000000000000000000" pitchFamily="2" charset="0"/>
              </a:rPr>
              <a:t>AWS Identity and Access Management</a:t>
            </a:r>
          </a:p>
          <a:p>
            <a:pPr algn="ctr"/>
            <a:r>
              <a:rPr lang="en-US" sz="1600">
                <a:latin typeface="Amazon Ember" panose="02000000000000000000" pitchFamily="2" charset="0"/>
                <a:ea typeface="Amazon Ember" panose="02000000000000000000" pitchFamily="2" charset="0"/>
              </a:rPr>
              <a:t>(IAM)</a:t>
            </a:r>
            <a:endParaRPr lang="en-US" sz="1400">
              <a:latin typeface="Amazon Ember" panose="02000000000000000000" pitchFamily="2" charset="0"/>
              <a:ea typeface="Amazon Ember" panose="02000000000000000000" pitchFamily="2" charset="0"/>
            </a:endParaRPr>
          </a:p>
        </p:txBody>
      </p:sp>
      <p:pic>
        <p:nvPicPr>
          <p:cNvPr id="20" name="Graphic 19">
            <a:extLst>
              <a:ext uri="{FF2B5EF4-FFF2-40B4-BE49-F238E27FC236}">
                <a16:creationId xmlns:a16="http://schemas.microsoft.com/office/drawing/2014/main" xmlns="" id="{C9FB3D34-3F55-9A4B-B6ED-4062F9F0ED3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59610" y="2585182"/>
            <a:ext cx="1039762" cy="1039762"/>
          </a:xfrm>
          <a:prstGeom prst="rect">
            <a:avLst/>
          </a:prstGeom>
        </p:spPr>
      </p:pic>
    </p:spTree>
    <p:custDataLst>
      <p:tags r:id="rId1"/>
    </p:custDataLst>
    <p:extLst>
      <p:ext uri="{BB962C8B-B14F-4D97-AF65-F5344CB8AC3E}">
        <p14:creationId xmlns:p14="http://schemas.microsoft.com/office/powerpoint/2010/main" val="207048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0396C4E5-A926-E9B4-C8A5-2F4761150937}"/>
              </a:ext>
            </a:extLst>
          </p:cNvPr>
          <p:cNvSpPr>
            <a:spLocks noGrp="1"/>
          </p:cNvSpPr>
          <p:nvPr>
            <p:ph type="sldNum" sz="quarter" idx="20"/>
          </p:nvPr>
        </p:nvSpPr>
        <p:spPr/>
        <p:txBody>
          <a:bodyPr/>
          <a:lstStyle/>
          <a:p>
            <a:fld id="{930176A1-BCF0-4712-97A6-6B495F55390B}" type="slidenum">
              <a:rPr lang="en-US" smtClean="0"/>
              <a:pPr/>
              <a:t>19</a:t>
            </a:fld>
            <a:endParaRPr lang="en-US"/>
          </a:p>
        </p:txBody>
      </p:sp>
      <p:sp>
        <p:nvSpPr>
          <p:cNvPr id="2" name="Title 1"/>
          <p:cNvSpPr>
            <a:spLocks noGrp="1"/>
          </p:cNvSpPr>
          <p:nvPr>
            <p:ph type="title"/>
          </p:nvPr>
        </p:nvSpPr>
        <p:spPr/>
        <p:txBody>
          <a:bodyPr>
            <a:noAutofit/>
          </a:bodyPr>
          <a:lstStyle/>
          <a:p>
            <a:r>
              <a:rPr lang="en-US"/>
              <a:t>IAM: Essential components</a:t>
            </a:r>
          </a:p>
        </p:txBody>
      </p:sp>
      <p:sp>
        <p:nvSpPr>
          <p:cNvPr id="45" name="TextBox 44"/>
          <p:cNvSpPr txBox="1"/>
          <p:nvPr/>
        </p:nvSpPr>
        <p:spPr>
          <a:xfrm>
            <a:off x="946879" y="2126407"/>
            <a:ext cx="1315104" cy="544765"/>
          </a:xfrm>
          <a:prstGeom prst="rect">
            <a:avLst/>
          </a:prstGeom>
          <a:noFill/>
        </p:spPr>
        <p:txBody>
          <a:bodyPr wrap="none" lIns="182880" tIns="146304" rIns="182880" bIns="146304" rtlCol="0">
            <a:spAutoFit/>
          </a:bodyPr>
          <a:lstStyle/>
          <a:p>
            <a:pPr algn="ctr">
              <a:lnSpc>
                <a:spcPct val="90000"/>
              </a:lnSpc>
              <a:spcAft>
                <a:spcPts val="1800"/>
              </a:spcAft>
            </a:pPr>
            <a:r>
              <a:rPr lang="en-US" b="1">
                <a:solidFill>
                  <a:srgbClr val="504BAB"/>
                </a:solidFill>
              </a:rPr>
              <a:t>IAM user</a:t>
            </a:r>
            <a:endParaRPr lang="en-US" b="1">
              <a:solidFill>
                <a:srgbClr val="504BAB"/>
              </a:solidFill>
              <a:latin typeface="Amazon Ember Light" panose="020B0403020204020204"/>
            </a:endParaRPr>
          </a:p>
        </p:txBody>
      </p:sp>
      <p:sp>
        <p:nvSpPr>
          <p:cNvPr id="4" name="Content Placeholder 5"/>
          <p:cNvSpPr txBox="1">
            <a:spLocks/>
          </p:cNvSpPr>
          <p:nvPr/>
        </p:nvSpPr>
        <p:spPr>
          <a:xfrm>
            <a:off x="2490256" y="1568718"/>
            <a:ext cx="7761174" cy="86379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A </a:t>
            </a:r>
            <a:r>
              <a:rPr lang="en-US" sz="2400" b="1">
                <a:solidFill>
                  <a:srgbClr val="504BAB"/>
                </a:solidFill>
                <a:latin typeface="+mn-lt"/>
              </a:rPr>
              <a:t>person</a:t>
            </a:r>
            <a:r>
              <a:rPr lang="en-US" sz="2400">
                <a:latin typeface="+mn-lt"/>
              </a:rPr>
              <a:t> </a:t>
            </a:r>
            <a:r>
              <a:rPr lang="en-US" sz="2400" i="1">
                <a:latin typeface="+mn-lt"/>
              </a:rPr>
              <a:t>or</a:t>
            </a:r>
            <a:r>
              <a:rPr lang="en-US" sz="2400">
                <a:latin typeface="+mn-lt"/>
              </a:rPr>
              <a:t> </a:t>
            </a:r>
            <a:r>
              <a:rPr lang="en-US" sz="2400" b="1">
                <a:solidFill>
                  <a:srgbClr val="504BAB"/>
                </a:solidFill>
                <a:latin typeface="+mn-lt"/>
              </a:rPr>
              <a:t>application</a:t>
            </a:r>
            <a:r>
              <a:rPr lang="en-US" sz="2400">
                <a:latin typeface="+mn-lt"/>
              </a:rPr>
              <a:t> that can authenticate with an AWS account.</a:t>
            </a:r>
            <a:endParaRPr lang="en-US" sz="2400">
              <a:solidFill>
                <a:srgbClr val="000000"/>
              </a:solidFill>
              <a:latin typeface="Amazon Ember Light" panose="020B0403020204020204"/>
            </a:endParaRPr>
          </a:p>
        </p:txBody>
      </p:sp>
      <p:pic>
        <p:nvPicPr>
          <p:cNvPr id="17" name="Graphic 39">
            <a:extLst>
              <a:ext uri="{FF2B5EF4-FFF2-40B4-BE49-F238E27FC236}">
                <a16:creationId xmlns:a16="http://schemas.microsoft.com/office/drawing/2014/main" xmlns="" id="{6FA71975-EA2D-784E-8A28-738A17320E9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28794" y="1568718"/>
            <a:ext cx="651502" cy="651502"/>
          </a:xfrm>
          <a:prstGeom prst="rect">
            <a:avLst/>
          </a:prstGeom>
        </p:spPr>
      </p:pic>
      <p:sp>
        <p:nvSpPr>
          <p:cNvPr id="24" name="TextBox 23"/>
          <p:cNvSpPr txBox="1"/>
          <p:nvPr/>
        </p:nvSpPr>
        <p:spPr>
          <a:xfrm>
            <a:off x="862387" y="3322821"/>
            <a:ext cx="1505861" cy="544765"/>
          </a:xfrm>
          <a:prstGeom prst="rect">
            <a:avLst/>
          </a:prstGeom>
          <a:noFill/>
        </p:spPr>
        <p:txBody>
          <a:bodyPr wrap="none" lIns="182880" tIns="146304" rIns="182880" bIns="146304" rtlCol="0">
            <a:spAutoFit/>
          </a:bodyPr>
          <a:lstStyle/>
          <a:p>
            <a:pPr algn="ctr">
              <a:lnSpc>
                <a:spcPct val="90000"/>
              </a:lnSpc>
              <a:spcAft>
                <a:spcPts val="1800"/>
              </a:spcAft>
            </a:pPr>
            <a:r>
              <a:rPr lang="en-US" b="1">
                <a:solidFill>
                  <a:srgbClr val="504BAB"/>
                </a:solidFill>
              </a:rPr>
              <a:t>IAM group</a:t>
            </a:r>
            <a:endParaRPr lang="en-US" b="1">
              <a:solidFill>
                <a:srgbClr val="504BAB"/>
              </a:solidFill>
              <a:latin typeface="Amazon Ember Light" panose="020B0403020204020204"/>
            </a:endParaRPr>
          </a:p>
        </p:txBody>
      </p:sp>
      <p:sp>
        <p:nvSpPr>
          <p:cNvPr id="14" name="Content Placeholder 5">
            <a:extLst>
              <a:ext uri="{FF2B5EF4-FFF2-40B4-BE49-F238E27FC236}">
                <a16:creationId xmlns:a16="http://schemas.microsoft.com/office/drawing/2014/main" xmlns="" id="{F856B0C6-71EC-334E-8B21-CAF24DDFAC2C}"/>
              </a:ext>
            </a:extLst>
          </p:cNvPr>
          <p:cNvSpPr txBox="1">
            <a:spLocks/>
          </p:cNvSpPr>
          <p:nvPr/>
        </p:nvSpPr>
        <p:spPr>
          <a:xfrm>
            <a:off x="2490256" y="2671172"/>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A </a:t>
            </a:r>
            <a:r>
              <a:rPr lang="en-US" sz="2400" b="1">
                <a:solidFill>
                  <a:srgbClr val="504BAB"/>
                </a:solidFill>
                <a:latin typeface="+mn-lt"/>
              </a:rPr>
              <a:t>collection</a:t>
            </a:r>
            <a:r>
              <a:rPr lang="en-US" sz="2400">
                <a:solidFill>
                  <a:srgbClr val="504BAB"/>
                </a:solidFill>
                <a:latin typeface="+mn-lt"/>
              </a:rPr>
              <a:t> </a:t>
            </a:r>
            <a:r>
              <a:rPr lang="en-US" sz="2400" b="1">
                <a:solidFill>
                  <a:srgbClr val="504BAB"/>
                </a:solidFill>
                <a:latin typeface="+mn-lt"/>
              </a:rPr>
              <a:t>of IAM users </a:t>
            </a:r>
            <a:r>
              <a:rPr lang="en-US" sz="2400">
                <a:latin typeface="+mn-lt"/>
              </a:rPr>
              <a:t>that are granted identical authorization.</a:t>
            </a:r>
          </a:p>
        </p:txBody>
      </p:sp>
      <p:pic>
        <p:nvPicPr>
          <p:cNvPr id="18" name="Graphic 41">
            <a:extLst>
              <a:ext uri="{FF2B5EF4-FFF2-40B4-BE49-F238E27FC236}">
                <a16:creationId xmlns:a16="http://schemas.microsoft.com/office/drawing/2014/main" xmlns="" id="{1A56C62F-612C-5841-B7E7-B15DA92D0BD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flipH="1">
            <a:off x="1296026" y="2723778"/>
            <a:ext cx="717038" cy="696745"/>
          </a:xfrm>
          <a:prstGeom prst="rect">
            <a:avLst/>
          </a:prstGeom>
        </p:spPr>
      </p:pic>
      <p:sp>
        <p:nvSpPr>
          <p:cNvPr id="19" name="TextBox 18">
            <a:extLst>
              <a:ext uri="{FF2B5EF4-FFF2-40B4-BE49-F238E27FC236}">
                <a16:creationId xmlns:a16="http://schemas.microsoft.com/office/drawing/2014/main" xmlns="" id="{D1077742-8498-3A4A-8FC4-526A0CF145BA}"/>
              </a:ext>
            </a:extLst>
          </p:cNvPr>
          <p:cNvSpPr txBox="1"/>
          <p:nvPr/>
        </p:nvSpPr>
        <p:spPr>
          <a:xfrm>
            <a:off x="864745" y="4519235"/>
            <a:ext cx="1579600"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a:solidFill>
                  <a:srgbClr val="504BAB"/>
                </a:solidFill>
              </a:rPr>
              <a:t>IAM p</a:t>
            </a:r>
            <a:r>
              <a:rPr lang="en-US" b="1">
                <a:solidFill>
                  <a:srgbClr val="504BAB"/>
                </a:solidFill>
              </a:rPr>
              <a:t>olicy</a:t>
            </a:r>
            <a:endParaRPr lang="en-US" sz="2000" b="1">
              <a:solidFill>
                <a:srgbClr val="504BAB"/>
              </a:solidFill>
              <a:latin typeface="Amazon Ember Light" panose="020B0403020204020204"/>
            </a:endParaRPr>
          </a:p>
        </p:txBody>
      </p:sp>
      <p:sp>
        <p:nvSpPr>
          <p:cNvPr id="20" name="Content Placeholder 5">
            <a:extLst>
              <a:ext uri="{FF2B5EF4-FFF2-40B4-BE49-F238E27FC236}">
                <a16:creationId xmlns:a16="http://schemas.microsoft.com/office/drawing/2014/main" xmlns="" id="{F81C3728-D05F-6741-B3AC-B69FEFB810ED}"/>
              </a:ext>
            </a:extLst>
          </p:cNvPr>
          <p:cNvSpPr txBox="1">
            <a:spLocks/>
          </p:cNvSpPr>
          <p:nvPr/>
        </p:nvSpPr>
        <p:spPr>
          <a:xfrm>
            <a:off x="2490256" y="385132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The document that defines</a:t>
            </a:r>
            <a:r>
              <a:rPr lang="en-US" sz="2400" b="1">
                <a:solidFill>
                  <a:schemeClr val="accent5"/>
                </a:solidFill>
                <a:latin typeface="+mn-lt"/>
              </a:rPr>
              <a:t> </a:t>
            </a:r>
            <a:r>
              <a:rPr lang="en-US" sz="2400" b="1">
                <a:solidFill>
                  <a:srgbClr val="504BAB"/>
                </a:solidFill>
                <a:latin typeface="+mn-lt"/>
              </a:rPr>
              <a:t>which resources can be accessed</a:t>
            </a:r>
            <a:r>
              <a:rPr lang="en-US" sz="2400">
                <a:latin typeface="+mn-lt"/>
              </a:rPr>
              <a:t> and the </a:t>
            </a:r>
            <a:r>
              <a:rPr lang="en-US" sz="2400" b="1">
                <a:solidFill>
                  <a:srgbClr val="504BAB"/>
                </a:solidFill>
                <a:latin typeface="+mn-lt"/>
              </a:rPr>
              <a:t>level of access</a:t>
            </a:r>
            <a:r>
              <a:rPr lang="en-US" sz="2400">
                <a:solidFill>
                  <a:srgbClr val="504BAB"/>
                </a:solidFill>
                <a:latin typeface="+mn-lt"/>
              </a:rPr>
              <a:t> </a:t>
            </a:r>
            <a:r>
              <a:rPr lang="en-US" sz="2400">
                <a:latin typeface="+mn-lt"/>
              </a:rPr>
              <a:t>to each resource.</a:t>
            </a:r>
          </a:p>
        </p:txBody>
      </p:sp>
      <p:pic>
        <p:nvPicPr>
          <p:cNvPr id="16" name="Picture 15">
            <a:extLst>
              <a:ext uri="{FF2B5EF4-FFF2-40B4-BE49-F238E27FC236}">
                <a16:creationId xmlns:a16="http://schemas.microsoft.com/office/drawing/2014/main" xmlns="" id="{62409C3C-0736-6947-B41D-D987F58C1D92}"/>
              </a:ext>
              <a:ext uri="{C183D7F6-B498-43B3-948B-1728B52AA6E4}">
                <adec:decorative xmlns:adec="http://schemas.microsoft.com/office/drawing/2017/decorative" xmlns="" val="1"/>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315893" y="3924081"/>
            <a:ext cx="677304" cy="677304"/>
          </a:xfrm>
          <a:prstGeom prst="rect">
            <a:avLst/>
          </a:prstGeom>
          <a:noFill/>
        </p:spPr>
      </p:pic>
      <p:sp>
        <p:nvSpPr>
          <p:cNvPr id="26" name="TextBox 25"/>
          <p:cNvSpPr txBox="1"/>
          <p:nvPr/>
        </p:nvSpPr>
        <p:spPr>
          <a:xfrm>
            <a:off x="942481" y="5492430"/>
            <a:ext cx="1351973"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a:solidFill>
                  <a:srgbClr val="504BAB"/>
                </a:solidFill>
              </a:rPr>
              <a:t>IAM r</a:t>
            </a:r>
            <a:r>
              <a:rPr lang="en-US" b="1">
                <a:solidFill>
                  <a:srgbClr val="504BAB"/>
                </a:solidFill>
              </a:rPr>
              <a:t>ole</a:t>
            </a:r>
            <a:endParaRPr lang="en-US" sz="2000" b="1">
              <a:solidFill>
                <a:srgbClr val="504BAB"/>
              </a:solidFill>
              <a:latin typeface="Amazon Ember Light" panose="020B0403020204020204"/>
            </a:endParaRPr>
          </a:p>
        </p:txBody>
      </p:sp>
      <p:sp>
        <p:nvSpPr>
          <p:cNvPr id="15" name="Content Placeholder 5">
            <a:extLst>
              <a:ext uri="{FF2B5EF4-FFF2-40B4-BE49-F238E27FC236}">
                <a16:creationId xmlns:a16="http://schemas.microsoft.com/office/drawing/2014/main" xmlns="" id="{FC156BD0-B15D-C74C-9256-2D18304F816C}"/>
              </a:ext>
            </a:extLst>
          </p:cNvPr>
          <p:cNvSpPr txBox="1">
            <a:spLocks/>
          </p:cNvSpPr>
          <p:nvPr/>
        </p:nvSpPr>
        <p:spPr>
          <a:xfrm>
            <a:off x="2490256" y="5091699"/>
            <a:ext cx="7350034"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400">
                <a:latin typeface="+mn-lt"/>
              </a:rPr>
              <a:t>Useful mechanism to grant a set of permissions for making AWS service requests. </a:t>
            </a:r>
          </a:p>
        </p:txBody>
      </p:sp>
      <p:pic>
        <p:nvPicPr>
          <p:cNvPr id="27" name="Graphic 54">
            <a:extLst>
              <a:ext uri="{FF2B5EF4-FFF2-40B4-BE49-F238E27FC236}">
                <a16:creationId xmlns:a16="http://schemas.microsoft.com/office/drawing/2014/main" xmlns="" id="{50E1591F-DA4C-934C-BDCB-2E69767A65B3}"/>
              </a:ext>
              <a:ext uri="{C183D7F6-B498-43B3-948B-1728B52AA6E4}">
                <adec:decorative xmlns:adec="http://schemas.microsoft.com/office/drawing/2017/decorative" xmlns="" val="1"/>
              </a:ext>
            </a:extLst>
          </p:cNvPr>
          <p:cNvPicPr>
            <a:picLocks noChangeAspect="1"/>
          </p:cNvPicPr>
          <p:nvPr/>
        </p:nvPicPr>
        <p:blipFill>
          <a:blip r:embed="rId10">
            <a:duotone>
              <a:prstClr val="black"/>
              <a:schemeClr val="tx2">
                <a:tint val="45000"/>
                <a:satMod val="400000"/>
              </a:schemeClr>
            </a:duotone>
            <a:extLst>
              <a:ext uri="{96DAC541-7B7A-43D3-8B79-37D633B846F1}">
                <asvg:svgBlip xmlns:asvg="http://schemas.microsoft.com/office/drawing/2016/SVG/main" xmlns="" r:embed="rId11"/>
              </a:ext>
            </a:extLst>
          </a:blip>
          <a:stretch>
            <a:fillRect/>
          </a:stretch>
        </p:blipFill>
        <p:spPr>
          <a:xfrm>
            <a:off x="1301019" y="5104943"/>
            <a:ext cx="707053" cy="642963"/>
          </a:xfrm>
          <a:prstGeom prst="rect">
            <a:avLst/>
          </a:prstGeom>
        </p:spPr>
      </p:pic>
    </p:spTree>
    <p:custDataLst>
      <p:tags r:id="rId1"/>
    </p:custDataLst>
    <p:extLst>
      <p:ext uri="{BB962C8B-B14F-4D97-AF65-F5344CB8AC3E}">
        <p14:creationId xmlns:p14="http://schemas.microsoft.com/office/powerpoint/2010/main" val="3697603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13009-50A0-5448-BFE6-30EFBA8DB8F6}"/>
              </a:ext>
            </a:extLst>
          </p:cNvPr>
          <p:cNvSpPr>
            <a:spLocks noGrp="1"/>
          </p:cNvSpPr>
          <p:nvPr>
            <p:ph type="subTitle" idx="1"/>
          </p:nvPr>
        </p:nvSpPr>
        <p:spPr/>
        <p:txBody>
          <a:bodyPr/>
          <a:lstStyle/>
          <a:p>
            <a:r>
              <a:rPr lang="en-US"/>
              <a:t>AWS Academy Cloud Foundations</a:t>
            </a:r>
          </a:p>
        </p:txBody>
      </p:sp>
      <p:sp>
        <p:nvSpPr>
          <p:cNvPr id="6" name="Title 5"/>
          <p:cNvSpPr>
            <a:spLocks noGrp="1"/>
          </p:cNvSpPr>
          <p:nvPr>
            <p:ph type="title"/>
          </p:nvPr>
        </p:nvSpPr>
        <p:spPr/>
        <p:txBody>
          <a:bodyPr>
            <a:normAutofit/>
          </a:bodyPr>
          <a:lstStyle/>
          <a:p>
            <a:r>
              <a:rPr lang="en-US"/>
              <a:t>Module 4: AWS Cloud Security</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9F374514-0F74-4C44-B03F-38EB546F6A36}"/>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20</a:t>
            </a:fld>
            <a:endParaRPr lang="en-US"/>
          </a:p>
        </p:txBody>
      </p:sp>
      <p:sp>
        <p:nvSpPr>
          <p:cNvPr id="2" name="Title 1"/>
          <p:cNvSpPr>
            <a:spLocks noGrp="1"/>
          </p:cNvSpPr>
          <p:nvPr>
            <p:ph type="title"/>
          </p:nvPr>
        </p:nvSpPr>
        <p:spPr/>
        <p:txBody>
          <a:bodyPr>
            <a:normAutofit/>
          </a:bodyPr>
          <a:lstStyle/>
          <a:p>
            <a:r>
              <a:rPr lang="en-US"/>
              <a:t>Authenticate as an IAM user to gain access</a:t>
            </a:r>
          </a:p>
        </p:txBody>
      </p:sp>
      <p:sp>
        <p:nvSpPr>
          <p:cNvPr id="3" name="Content Placeholder 2"/>
          <p:cNvSpPr>
            <a:spLocks noGrp="1"/>
          </p:cNvSpPr>
          <p:nvPr>
            <p:ph sz="quarter" idx="21"/>
          </p:nvPr>
        </p:nvSpPr>
        <p:spPr/>
        <p:txBody>
          <a:bodyPr>
            <a:normAutofit fontScale="92500" lnSpcReduction="10000"/>
          </a:bodyPr>
          <a:lstStyle/>
          <a:p>
            <a:pPr marL="14287" lvl="1" indent="0">
              <a:buNone/>
            </a:pPr>
            <a:r>
              <a:rPr lang="en-US" sz="2000"/>
              <a:t>When you define an </a:t>
            </a:r>
            <a:r>
              <a:rPr lang="en-US" sz="2000" b="1"/>
              <a:t>IAM user</a:t>
            </a:r>
            <a:r>
              <a:rPr lang="en-US" sz="2000"/>
              <a:t>, you select what </a:t>
            </a:r>
            <a:r>
              <a:rPr lang="en-US" sz="2000" b="1" i="1">
                <a:solidFill>
                  <a:srgbClr val="504BAB"/>
                </a:solidFill>
              </a:rPr>
              <a:t>types of access </a:t>
            </a:r>
            <a:r>
              <a:rPr lang="en-US" sz="2000"/>
              <a:t>the user is permitted to use. </a:t>
            </a:r>
          </a:p>
          <a:p>
            <a:pPr marL="14287" lvl="1" indent="0">
              <a:buNone/>
            </a:pPr>
            <a:endParaRPr lang="en-US" sz="1400"/>
          </a:p>
          <a:p>
            <a:pPr marL="14287" lvl="1" indent="0">
              <a:buNone/>
            </a:pPr>
            <a:r>
              <a:rPr lang="en-US" b="1" i="1">
                <a:solidFill>
                  <a:srgbClr val="504BAB"/>
                </a:solidFill>
              </a:rPr>
              <a:t>Programmatic</a:t>
            </a:r>
            <a:r>
              <a:rPr lang="en-US">
                <a:solidFill>
                  <a:srgbClr val="504BAB"/>
                </a:solidFill>
              </a:rPr>
              <a:t> </a:t>
            </a:r>
            <a:r>
              <a:rPr lang="en-US" b="1">
                <a:solidFill>
                  <a:srgbClr val="504BAB"/>
                </a:solidFill>
              </a:rPr>
              <a:t>access</a:t>
            </a:r>
          </a:p>
          <a:p>
            <a:pPr marL="692150" lvl="3" indent="-220663">
              <a:lnSpc>
                <a:spcPct val="100000"/>
              </a:lnSpc>
            </a:pPr>
            <a:r>
              <a:rPr lang="en-US"/>
              <a:t>Authenticate using:</a:t>
            </a:r>
          </a:p>
          <a:p>
            <a:pPr marL="1149350" lvl="4" indent="-220663">
              <a:lnSpc>
                <a:spcPct val="100000"/>
              </a:lnSpc>
            </a:pPr>
            <a:r>
              <a:rPr lang="en-US">
                <a:solidFill>
                  <a:schemeClr val="accent5"/>
                </a:solidFill>
              </a:rPr>
              <a:t>Access key ID</a:t>
            </a:r>
          </a:p>
          <a:p>
            <a:pPr marL="1149350" lvl="4" indent="-220663">
              <a:lnSpc>
                <a:spcPct val="100000"/>
              </a:lnSpc>
            </a:pPr>
            <a:r>
              <a:rPr lang="en-US">
                <a:solidFill>
                  <a:schemeClr val="accent5"/>
                </a:solidFill>
              </a:rPr>
              <a:t>Secret access key</a:t>
            </a:r>
          </a:p>
          <a:p>
            <a:pPr marL="692150" lvl="3" indent="-220663">
              <a:lnSpc>
                <a:spcPct val="100000"/>
              </a:lnSpc>
            </a:pPr>
            <a:r>
              <a:rPr lang="en-US"/>
              <a:t>Provides AWS CLI and AWS SDK access</a:t>
            </a:r>
          </a:p>
          <a:p>
            <a:pPr marL="692150" lvl="3" indent="-220663">
              <a:lnSpc>
                <a:spcPct val="100000"/>
              </a:lnSpc>
            </a:pPr>
            <a:endParaRPr lang="en-US" sz="1400"/>
          </a:p>
          <a:p>
            <a:pPr marL="14287" lvl="1" indent="0">
              <a:buNone/>
            </a:pPr>
            <a:r>
              <a:rPr lang="en-US" b="1" i="1">
                <a:solidFill>
                  <a:srgbClr val="504BAB"/>
                </a:solidFill>
              </a:rPr>
              <a:t>AWS Management Console </a:t>
            </a:r>
            <a:r>
              <a:rPr lang="en-US" b="1">
                <a:solidFill>
                  <a:srgbClr val="504BAB"/>
                </a:solidFill>
              </a:rPr>
              <a:t>access</a:t>
            </a:r>
          </a:p>
          <a:p>
            <a:pPr marL="692150" lvl="3" indent="-220663">
              <a:lnSpc>
                <a:spcPct val="100000"/>
              </a:lnSpc>
            </a:pPr>
            <a:r>
              <a:rPr lang="en-US"/>
              <a:t>Authenticate using:</a:t>
            </a:r>
          </a:p>
          <a:p>
            <a:pPr marL="1149350" lvl="4" indent="-220663">
              <a:lnSpc>
                <a:spcPct val="100000"/>
              </a:lnSpc>
            </a:pPr>
            <a:r>
              <a:rPr lang="en-US">
                <a:solidFill>
                  <a:schemeClr val="accent5"/>
                </a:solidFill>
              </a:rPr>
              <a:t>12-digit Account ID </a:t>
            </a:r>
            <a:r>
              <a:rPr lang="en-US" i="1">
                <a:solidFill>
                  <a:schemeClr val="accent5"/>
                </a:solidFill>
              </a:rPr>
              <a:t>or</a:t>
            </a:r>
            <a:r>
              <a:rPr lang="en-US">
                <a:solidFill>
                  <a:schemeClr val="accent5"/>
                </a:solidFill>
              </a:rPr>
              <a:t> alias</a:t>
            </a:r>
          </a:p>
          <a:p>
            <a:pPr marL="1149350" lvl="4" indent="-220663">
              <a:lnSpc>
                <a:spcPct val="100000"/>
              </a:lnSpc>
            </a:pPr>
            <a:r>
              <a:rPr lang="en-US"/>
              <a:t>IAM </a:t>
            </a:r>
            <a:r>
              <a:rPr lang="en-US">
                <a:solidFill>
                  <a:schemeClr val="accent5"/>
                </a:solidFill>
              </a:rPr>
              <a:t>user name</a:t>
            </a:r>
          </a:p>
          <a:p>
            <a:pPr marL="1149350" lvl="4" indent="-220663">
              <a:lnSpc>
                <a:spcPct val="100000"/>
              </a:lnSpc>
            </a:pPr>
            <a:r>
              <a:rPr lang="en-US"/>
              <a:t>IAM </a:t>
            </a:r>
            <a:r>
              <a:rPr lang="en-US">
                <a:solidFill>
                  <a:schemeClr val="accent5"/>
                </a:solidFill>
              </a:rPr>
              <a:t>password</a:t>
            </a:r>
          </a:p>
          <a:p>
            <a:pPr marL="692150" lvl="3" indent="-220663">
              <a:lnSpc>
                <a:spcPct val="100000"/>
              </a:lnSpc>
            </a:pPr>
            <a:r>
              <a:rPr lang="en-US"/>
              <a:t>If enabled, </a:t>
            </a:r>
            <a:r>
              <a:rPr lang="en-US" b="1">
                <a:solidFill>
                  <a:schemeClr val="accent6"/>
                </a:solidFill>
              </a:rPr>
              <a:t>multi-factor authentication (MFA)</a:t>
            </a:r>
            <a:r>
              <a:rPr lang="en-US">
                <a:solidFill>
                  <a:schemeClr val="accent6"/>
                </a:solidFill>
              </a:rPr>
              <a:t> </a:t>
            </a:r>
            <a:r>
              <a:rPr lang="en-US"/>
              <a:t>prompts for an authentication code.</a:t>
            </a:r>
            <a:endParaRPr lang="en-US" sz="2000"/>
          </a:p>
        </p:txBody>
      </p:sp>
      <p:pic>
        <p:nvPicPr>
          <p:cNvPr id="19" name="Graphic 18">
            <a:extLst>
              <a:ext uri="{FF2B5EF4-FFF2-40B4-BE49-F238E27FC236}">
                <a16:creationId xmlns:a16="http://schemas.microsoft.com/office/drawing/2014/main" xmlns="" id="{F2B22E84-F9D5-B34E-86CE-58AE715DBFE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039805" y="2254614"/>
            <a:ext cx="711200" cy="711200"/>
          </a:xfrm>
          <a:prstGeom prst="rect">
            <a:avLst/>
          </a:prstGeom>
        </p:spPr>
      </p:pic>
      <p:sp>
        <p:nvSpPr>
          <p:cNvPr id="20" name="TextBox 19">
            <a:extLst>
              <a:ext uri="{FF2B5EF4-FFF2-40B4-BE49-F238E27FC236}">
                <a16:creationId xmlns:a16="http://schemas.microsoft.com/office/drawing/2014/main" xmlns="" id="{771B440E-C260-E84A-97C4-D4F368E1276C}"/>
              </a:ext>
            </a:extLst>
          </p:cNvPr>
          <p:cNvSpPr txBox="1"/>
          <p:nvPr/>
        </p:nvSpPr>
        <p:spPr>
          <a:xfrm>
            <a:off x="8505544" y="3016801"/>
            <a:ext cx="1779722" cy="338554"/>
          </a:xfrm>
          <a:prstGeom prst="rect">
            <a:avLst/>
          </a:prstGeom>
          <a:noFill/>
        </p:spPr>
        <p:txBody>
          <a:bodyPr wrap="square" rtlCol="0">
            <a:spAutoFit/>
          </a:bodyPr>
          <a:lstStyle/>
          <a:p>
            <a:pPr algn="ctr"/>
            <a:r>
              <a:rPr lang="en-US" sz="1600"/>
              <a:t>AWS CLI</a:t>
            </a:r>
          </a:p>
        </p:txBody>
      </p:sp>
      <p:sp>
        <p:nvSpPr>
          <p:cNvPr id="21" name="TextBox 20">
            <a:extLst>
              <a:ext uri="{FF2B5EF4-FFF2-40B4-BE49-F238E27FC236}">
                <a16:creationId xmlns:a16="http://schemas.microsoft.com/office/drawing/2014/main" xmlns="" id="{B19A1965-AF72-4243-9D0C-6719BCF928E5}"/>
              </a:ext>
            </a:extLst>
          </p:cNvPr>
          <p:cNvSpPr txBox="1"/>
          <p:nvPr/>
        </p:nvSpPr>
        <p:spPr>
          <a:xfrm>
            <a:off x="10157323" y="3016801"/>
            <a:ext cx="1324407" cy="584775"/>
          </a:xfrm>
          <a:prstGeom prst="rect">
            <a:avLst/>
          </a:prstGeom>
          <a:noFill/>
        </p:spPr>
        <p:txBody>
          <a:bodyPr wrap="square" rtlCol="0">
            <a:spAutoFit/>
          </a:bodyPr>
          <a:lstStyle/>
          <a:p>
            <a:pPr algn="ctr"/>
            <a:r>
              <a:rPr lang="en-US" sz="1600"/>
              <a:t>AWS Tools and SDKs</a:t>
            </a:r>
          </a:p>
        </p:txBody>
      </p:sp>
      <p:pic>
        <p:nvPicPr>
          <p:cNvPr id="22" name="Graphic 21">
            <a:extLst>
              <a:ext uri="{FF2B5EF4-FFF2-40B4-BE49-F238E27FC236}">
                <a16:creationId xmlns:a16="http://schemas.microsoft.com/office/drawing/2014/main" xmlns="" id="{65E7723F-CAE2-BD44-8A55-B03ADAD33DDA}"/>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463927" y="2254614"/>
            <a:ext cx="711200" cy="711200"/>
          </a:xfrm>
          <a:prstGeom prst="rect">
            <a:avLst/>
          </a:prstGeom>
        </p:spPr>
      </p:pic>
      <p:sp>
        <p:nvSpPr>
          <p:cNvPr id="23" name="TextBox 22">
            <a:extLst>
              <a:ext uri="{FF2B5EF4-FFF2-40B4-BE49-F238E27FC236}">
                <a16:creationId xmlns:a16="http://schemas.microsoft.com/office/drawing/2014/main" xmlns="" id="{04CE053C-A0B2-6748-B838-DE70FCF03157}"/>
              </a:ext>
            </a:extLst>
          </p:cNvPr>
          <p:cNvSpPr txBox="1"/>
          <p:nvPr/>
        </p:nvSpPr>
        <p:spPr>
          <a:xfrm>
            <a:off x="9052493" y="5134822"/>
            <a:ext cx="2122634" cy="584775"/>
          </a:xfrm>
          <a:prstGeom prst="rect">
            <a:avLst/>
          </a:prstGeom>
          <a:noFill/>
        </p:spPr>
        <p:txBody>
          <a:bodyPr wrap="square" rtlCol="0">
            <a:spAutoFit/>
          </a:bodyPr>
          <a:lstStyle/>
          <a:p>
            <a:pPr algn="ctr"/>
            <a:r>
              <a:rPr lang="en-US" sz="1600"/>
              <a:t>AWS Management Console</a:t>
            </a:r>
          </a:p>
        </p:txBody>
      </p:sp>
      <p:pic>
        <p:nvPicPr>
          <p:cNvPr id="24" name="Graphic 23">
            <a:extLst>
              <a:ext uri="{FF2B5EF4-FFF2-40B4-BE49-F238E27FC236}">
                <a16:creationId xmlns:a16="http://schemas.microsoft.com/office/drawing/2014/main" xmlns="" id="{DA2E72F7-5200-0542-81BC-8B0ECE2E7BC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752727" y="4364575"/>
            <a:ext cx="711200" cy="711200"/>
          </a:xfrm>
          <a:prstGeom prst="rect">
            <a:avLst/>
          </a:prstGeom>
        </p:spPr>
      </p:pic>
    </p:spTree>
    <p:custDataLst>
      <p:tags r:id="rId1"/>
    </p:custDataLst>
    <p:extLst>
      <p:ext uri="{BB962C8B-B14F-4D97-AF65-F5344CB8AC3E}">
        <p14:creationId xmlns:p14="http://schemas.microsoft.com/office/powerpoint/2010/main" val="204973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8FB1CA6D-0BD9-5B48-A5D0-2E1EEE21679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2" name="Title 1"/>
          <p:cNvSpPr>
            <a:spLocks noGrp="1"/>
          </p:cNvSpPr>
          <p:nvPr>
            <p:ph type="title"/>
          </p:nvPr>
        </p:nvSpPr>
        <p:spPr/>
        <p:txBody>
          <a:bodyPr>
            <a:noAutofit/>
          </a:bodyPr>
          <a:lstStyle/>
          <a:p>
            <a:r>
              <a:rPr lang="en-US"/>
              <a:t>IAM MFA</a:t>
            </a:r>
          </a:p>
        </p:txBody>
      </p:sp>
      <p:sp>
        <p:nvSpPr>
          <p:cNvPr id="14" name="Content Placeholder 2">
            <a:extLst>
              <a:ext uri="{FF2B5EF4-FFF2-40B4-BE49-F238E27FC236}">
                <a16:creationId xmlns:a16="http://schemas.microsoft.com/office/drawing/2014/main" xmlns="" id="{7ADF1507-7887-2E40-9996-FCB25D1E1CDD}"/>
              </a:ext>
            </a:extLst>
          </p:cNvPr>
          <p:cNvSpPr>
            <a:spLocks noGrp="1"/>
          </p:cNvSpPr>
          <p:nvPr>
            <p:ph sz="quarter" idx="21"/>
          </p:nvPr>
        </p:nvSpPr>
        <p:spPr/>
        <p:txBody>
          <a:bodyPr>
            <a:normAutofit/>
          </a:bodyPr>
          <a:lstStyle/>
          <a:p>
            <a:pPr marL="228600" lvl="1">
              <a:lnSpc>
                <a:spcPct val="110000"/>
              </a:lnSpc>
              <a:spcBef>
                <a:spcPts val="1800"/>
              </a:spcBef>
              <a:spcAft>
                <a:spcPts val="800"/>
              </a:spcAft>
            </a:pPr>
            <a:r>
              <a:rPr lang="en-US"/>
              <a:t>MFA provides increased security.</a:t>
            </a:r>
          </a:p>
          <a:p>
            <a:pPr marL="228600" lvl="1">
              <a:lnSpc>
                <a:spcPct val="110000"/>
              </a:lnSpc>
              <a:spcBef>
                <a:spcPts val="1800"/>
              </a:spcBef>
              <a:spcAft>
                <a:spcPts val="800"/>
              </a:spcAft>
            </a:pPr>
            <a:r>
              <a:rPr lang="en-US"/>
              <a:t>In addition to </a:t>
            </a:r>
            <a:r>
              <a:rPr lang="en-US" b="1">
                <a:solidFill>
                  <a:schemeClr val="accent6"/>
                </a:solidFill>
              </a:rPr>
              <a:t>username</a:t>
            </a:r>
            <a:r>
              <a:rPr lang="en-US" b="1">
                <a:solidFill>
                  <a:schemeClr val="accent5"/>
                </a:solidFill>
              </a:rPr>
              <a:t> </a:t>
            </a:r>
            <a:r>
              <a:rPr lang="en-US"/>
              <a:t>and </a:t>
            </a:r>
            <a:r>
              <a:rPr lang="en-US" b="1">
                <a:solidFill>
                  <a:schemeClr val="accent6"/>
                </a:solidFill>
              </a:rPr>
              <a:t>password</a:t>
            </a:r>
            <a:r>
              <a:rPr lang="en-US"/>
              <a:t>, MFA requires a unique </a:t>
            </a:r>
            <a:r>
              <a:rPr lang="en-US">
                <a:solidFill>
                  <a:schemeClr val="accent5"/>
                </a:solidFill>
              </a:rPr>
              <a:t>authentication code</a:t>
            </a:r>
            <a:r>
              <a:rPr lang="en-US"/>
              <a:t> to access AWS services.</a:t>
            </a:r>
          </a:p>
        </p:txBody>
      </p:sp>
      <p:grpSp>
        <p:nvGrpSpPr>
          <p:cNvPr id="3" name="Group 2" descr="Sign in web page dialog with an arrow pointing to a screenshot of the AWS Management Console. The arrow is accompanied by labels &quot;username and password&quot; and &quot;MFA token.&quot;">
            <a:extLst>
              <a:ext uri="{FF2B5EF4-FFF2-40B4-BE49-F238E27FC236}">
                <a16:creationId xmlns:a16="http://schemas.microsoft.com/office/drawing/2014/main" xmlns="" id="{2224E456-C6EF-EC83-8FC7-3B3D673D101E}"/>
              </a:ext>
            </a:extLst>
          </p:cNvPr>
          <p:cNvGrpSpPr/>
          <p:nvPr/>
        </p:nvGrpSpPr>
        <p:grpSpPr>
          <a:xfrm>
            <a:off x="1127266" y="3032079"/>
            <a:ext cx="9849452" cy="3537610"/>
            <a:chOff x="1127266" y="3032079"/>
            <a:chExt cx="9849452" cy="3537610"/>
          </a:xfrm>
        </p:grpSpPr>
        <p:pic>
          <p:nvPicPr>
            <p:cNvPr id="12" name="Picture 11">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66" y="3548570"/>
              <a:ext cx="3110541" cy="1840758"/>
            </a:xfrm>
            <a:prstGeom prst="rect">
              <a:avLst/>
            </a:prstGeom>
            <a:ln>
              <a:solidFill>
                <a:srgbClr val="474746">
                  <a:lumMod val="50000"/>
                </a:srgbClr>
              </a:solidFill>
            </a:ln>
          </p:spPr>
        </p:pic>
        <p:sp>
          <p:nvSpPr>
            <p:cNvPr id="15" name="TextBox 14">
              <a:extLst>
                <a:ext uri="{FF2B5EF4-FFF2-40B4-BE49-F238E27FC236}">
                  <a16:creationId xmlns:a16="http://schemas.microsoft.com/office/drawing/2014/main" xmlns="" id="{162ABE78-27C1-BD4E-B17B-E48CC454AEE1}"/>
                </a:ext>
              </a:extLst>
            </p:cNvPr>
            <p:cNvSpPr txBox="1"/>
            <p:nvPr/>
          </p:nvSpPr>
          <p:spPr>
            <a:xfrm>
              <a:off x="4302594" y="5177087"/>
              <a:ext cx="1571025" cy="338554"/>
            </a:xfrm>
            <a:prstGeom prst="rect">
              <a:avLst/>
            </a:prstGeom>
            <a:noFill/>
          </p:spPr>
          <p:txBody>
            <a:bodyPr wrap="square" rtlCol="0">
              <a:spAutoFit/>
            </a:bodyPr>
            <a:lstStyle/>
            <a:p>
              <a:pPr algn="ctr"/>
              <a:r>
                <a:rPr lang="en-US" sz="1600"/>
                <a:t>MFA token</a:t>
              </a:r>
            </a:p>
          </p:txBody>
        </p:sp>
        <p:pic>
          <p:nvPicPr>
            <p:cNvPr id="16" name="Graphic 15">
              <a:extLst>
                <a:ext uri="{FF2B5EF4-FFF2-40B4-BE49-F238E27FC236}">
                  <a16:creationId xmlns:a16="http://schemas.microsoft.com/office/drawing/2014/main" xmlns="" id="{C3676639-F7B1-4A49-8322-CCFBF1C615F0}"/>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768901" y="4627807"/>
              <a:ext cx="598176" cy="598176"/>
            </a:xfrm>
            <a:prstGeom prst="rect">
              <a:avLst/>
            </a:prstGeom>
          </p:spPr>
        </p:pic>
        <p:pic>
          <p:nvPicPr>
            <p:cNvPr id="19" name="Graphic 18">
              <a:extLst>
                <a:ext uri="{FF2B5EF4-FFF2-40B4-BE49-F238E27FC236}">
                  <a16:creationId xmlns:a16="http://schemas.microsoft.com/office/drawing/2014/main" xmlns="" id="{342AB749-9AEA-EC44-905E-9CF54D68999B}"/>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722554" y="3183324"/>
              <a:ext cx="728778" cy="728778"/>
            </a:xfrm>
            <a:prstGeom prst="rect">
              <a:avLst/>
            </a:prstGeom>
          </p:spPr>
        </p:pic>
        <p:sp>
          <p:nvSpPr>
            <p:cNvPr id="20" name="TextBox 19">
              <a:extLst>
                <a:ext uri="{FF2B5EF4-FFF2-40B4-BE49-F238E27FC236}">
                  <a16:creationId xmlns:a16="http://schemas.microsoft.com/office/drawing/2014/main" xmlns="" id="{7326E18F-2569-5F44-B0C6-1EA6A4235811}"/>
                </a:ext>
              </a:extLst>
            </p:cNvPr>
            <p:cNvSpPr txBox="1"/>
            <p:nvPr/>
          </p:nvSpPr>
          <p:spPr>
            <a:xfrm>
              <a:off x="4302594" y="3782914"/>
              <a:ext cx="1571025" cy="584775"/>
            </a:xfrm>
            <a:prstGeom prst="rect">
              <a:avLst/>
            </a:prstGeom>
            <a:noFill/>
          </p:spPr>
          <p:txBody>
            <a:bodyPr wrap="square" rtlCol="0">
              <a:spAutoFit/>
            </a:bodyPr>
            <a:lstStyle/>
            <a:p>
              <a:pPr algn="ctr"/>
              <a:r>
                <a:rPr lang="en-US" sz="1600"/>
                <a:t>Username and password</a:t>
              </a:r>
            </a:p>
          </p:txBody>
        </p:sp>
        <p:cxnSp>
          <p:nvCxnSpPr>
            <p:cNvPr id="21" name="Straight Arrow Connector 20">
              <a:extLst>
                <a:ext uri="{FF2B5EF4-FFF2-40B4-BE49-F238E27FC236}">
                  <a16:creationId xmlns:a16="http://schemas.microsoft.com/office/drawing/2014/main" xmlns="" id="{BB82A92E-8DA3-D54A-87C1-BCEF06CA4183}"/>
                </a:ext>
              </a:extLst>
            </p:cNvPr>
            <p:cNvCxnSpPr>
              <a:cxnSpLocks/>
            </p:cNvCxnSpPr>
            <p:nvPr/>
          </p:nvCxnSpPr>
          <p:spPr>
            <a:xfrm flipV="1">
              <a:off x="4384482" y="4481959"/>
              <a:ext cx="1571025" cy="1"/>
            </a:xfrm>
            <a:prstGeom prst="straightConnector1">
              <a:avLst/>
            </a:prstGeom>
            <a:ln w="381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20D0548F-E4E2-5B44-8600-AA3B52428A2A}"/>
                </a:ext>
                <a:ext uri="{C183D7F6-B498-43B3-948B-1728B52AA6E4}">
                  <adec:decorative xmlns:adec="http://schemas.microsoft.com/office/drawing/2017/decorative" xmlns="" val="1"/>
                </a:ext>
              </a:extLst>
            </p:cNvPr>
            <p:cNvPicPr>
              <a:picLocks noChangeAspect="1"/>
            </p:cNvPicPr>
            <p:nvPr/>
          </p:nvPicPr>
          <p:blipFill rotWithShape="1">
            <a:blip r:embed="rId9"/>
            <a:srcRect b="3581"/>
            <a:stretch/>
          </p:blipFill>
          <p:spPr>
            <a:xfrm>
              <a:off x="6096000" y="3032079"/>
              <a:ext cx="4880718" cy="3162282"/>
            </a:xfrm>
            <a:prstGeom prst="rect">
              <a:avLst/>
            </a:prstGeom>
            <a:ln>
              <a:solidFill>
                <a:schemeClr val="tx1"/>
              </a:solidFill>
            </a:ln>
          </p:spPr>
        </p:pic>
        <p:sp>
          <p:nvSpPr>
            <p:cNvPr id="27" name="TextBox 26">
              <a:extLst>
                <a:ext uri="{FF2B5EF4-FFF2-40B4-BE49-F238E27FC236}">
                  <a16:creationId xmlns:a16="http://schemas.microsoft.com/office/drawing/2014/main" xmlns="" id="{6707648D-CA53-494F-84D6-247BF4E4C545}"/>
                </a:ext>
              </a:extLst>
            </p:cNvPr>
            <p:cNvSpPr txBox="1"/>
            <p:nvPr/>
          </p:nvSpPr>
          <p:spPr>
            <a:xfrm>
              <a:off x="6933036" y="6231135"/>
              <a:ext cx="3206646" cy="338554"/>
            </a:xfrm>
            <a:prstGeom prst="rect">
              <a:avLst/>
            </a:prstGeom>
            <a:noFill/>
          </p:spPr>
          <p:txBody>
            <a:bodyPr wrap="square" rtlCol="0">
              <a:spAutoFit/>
            </a:bodyPr>
            <a:lstStyle/>
            <a:p>
              <a:pPr algn="ctr"/>
              <a:r>
                <a:rPr lang="en-US" sz="1600" b="1" i="1">
                  <a:solidFill>
                    <a:schemeClr val="accent6"/>
                  </a:solidFill>
                </a:rPr>
                <a:t>AWS Management Console</a:t>
              </a:r>
            </a:p>
          </p:txBody>
        </p:sp>
      </p:grpSp>
    </p:spTree>
    <p:custDataLst>
      <p:tags r:id="rId1"/>
    </p:custDataLst>
    <p:extLst>
      <p:ext uri="{BB962C8B-B14F-4D97-AF65-F5344CB8AC3E}">
        <p14:creationId xmlns:p14="http://schemas.microsoft.com/office/powerpoint/2010/main" val="1454774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xmlns="" val="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22</a:t>
            </a:fld>
            <a:endParaRPr lang="en-US"/>
          </a:p>
        </p:txBody>
      </p:sp>
      <p:sp>
        <p:nvSpPr>
          <p:cNvPr id="2" name="Title 1"/>
          <p:cNvSpPr>
            <a:spLocks noGrp="1"/>
          </p:cNvSpPr>
          <p:nvPr>
            <p:ph type="title"/>
          </p:nvPr>
        </p:nvSpPr>
        <p:spPr/>
        <p:txBody>
          <a:bodyPr>
            <a:normAutofit/>
          </a:bodyPr>
          <a:lstStyle/>
          <a:p>
            <a:r>
              <a:rPr lang="en-US" dirty="0">
                <a:solidFill>
                  <a:schemeClr val="tx1"/>
                </a:solidFill>
              </a:rPr>
              <a:t>Authorization: What actions are permitted</a:t>
            </a:r>
          </a:p>
        </p:txBody>
      </p:sp>
      <p:sp>
        <p:nvSpPr>
          <p:cNvPr id="5" name="TextBox 4">
            <a:extLst>
              <a:ext uri="{FF2B5EF4-FFF2-40B4-BE49-F238E27FC236}">
                <a16:creationId xmlns:a16="http://schemas.microsoft.com/office/drawing/2014/main" xmlns="" id="{0A0B4ED1-8180-4844-AACA-98B24AE0E761}"/>
              </a:ext>
            </a:extLst>
          </p:cNvPr>
          <p:cNvSpPr txBox="1"/>
          <p:nvPr/>
        </p:nvSpPr>
        <p:spPr>
          <a:xfrm>
            <a:off x="1378329" y="1393263"/>
            <a:ext cx="9081332" cy="369332"/>
          </a:xfrm>
          <a:prstGeom prst="rect">
            <a:avLst/>
          </a:prstGeom>
          <a:noFill/>
        </p:spPr>
        <p:txBody>
          <a:bodyPr wrap="none" rtlCol="0">
            <a:spAutoFit/>
          </a:bodyPr>
          <a:lstStyle/>
          <a:p>
            <a:r>
              <a:rPr lang="en-US"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After the user or application is connected to the AWS account, what are they allowed to do?</a:t>
            </a:r>
          </a:p>
        </p:txBody>
      </p:sp>
      <p:grpSp>
        <p:nvGrpSpPr>
          <p:cNvPr id="3" name="Group 2" descr="Diagram shows IAM user, IAM group, or IAM role trying to access EC2 instances and an S3 bucket. Between them are IAM policies  that provide full access to the EC2 instances, but Read Only access to the S3 bucket.">
            <a:extLst>
              <a:ext uri="{FF2B5EF4-FFF2-40B4-BE49-F238E27FC236}">
                <a16:creationId xmlns:a16="http://schemas.microsoft.com/office/drawing/2014/main" xmlns="" id="{F94C4ACD-7D61-79E5-5A39-925F747F44AF}"/>
              </a:ext>
            </a:extLst>
          </p:cNvPr>
          <p:cNvGrpSpPr/>
          <p:nvPr/>
        </p:nvGrpSpPr>
        <p:grpSpPr>
          <a:xfrm>
            <a:off x="1377696" y="1828717"/>
            <a:ext cx="9233100" cy="4070195"/>
            <a:chOff x="1377696" y="1828717"/>
            <a:chExt cx="9233100" cy="4070195"/>
          </a:xfrm>
        </p:grpSpPr>
        <p:sp>
          <p:nvSpPr>
            <p:cNvPr id="27" name="Rectangle 5" descr="diagram shows IAM user, IAM group, or IAM role on the lelft trying to access EC2 instances and an S3 bucket on the right. Between them are IAM policies  that provide full access to the EC2 instances, but Read Only access to the S3 bucket."/>
            <p:cNvSpPr/>
            <p:nvPr/>
          </p:nvSpPr>
          <p:spPr bwMode="auto">
            <a:xfrm>
              <a:off x="1377696" y="1828717"/>
              <a:ext cx="9233100" cy="4070195"/>
            </a:xfrm>
            <a:prstGeom prst="roundRect">
              <a:avLst>
                <a:gd name="adj" fmla="val 1093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ja-JP" sz="2400">
                <a:solidFill>
                  <a:schemeClr val="tx1"/>
                </a:solidFill>
                <a:ea typeface="Segoe UI" pitchFamily="34" charset="0"/>
                <a:cs typeface="Segoe UI" pitchFamily="34" charset="0"/>
                <a:sym typeface="Times New Roman" pitchFamily="18" charset="0"/>
              </a:endParaRPr>
            </a:p>
          </p:txBody>
        </p:sp>
        <p:pic>
          <p:nvPicPr>
            <p:cNvPr id="7" name="Picture 6">
              <a:extLs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4856653" y="2320327"/>
              <a:ext cx="1333500" cy="1333500"/>
            </a:xfrm>
            <a:prstGeom prst="rect">
              <a:avLst/>
            </a:prstGeom>
          </p:spPr>
        </p:pic>
        <p:sp>
          <p:nvSpPr>
            <p:cNvPr id="13" name="Rounded Rectangle 12"/>
            <p:cNvSpPr/>
            <p:nvPr/>
          </p:nvSpPr>
          <p:spPr>
            <a:xfrm>
              <a:off x="4831968" y="1971354"/>
              <a:ext cx="2128302" cy="3784922"/>
            </a:xfrm>
            <a:prstGeom prst="roundRect">
              <a:avLst/>
            </a:prstGeom>
            <a:noFill/>
            <a:ln w="381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p:cNvSpPr txBox="1"/>
            <p:nvPr/>
          </p:nvSpPr>
          <p:spPr>
            <a:xfrm>
              <a:off x="1610783" y="4323484"/>
              <a:ext cx="1536345" cy="923330"/>
            </a:xfrm>
            <a:prstGeom prst="rect">
              <a:avLst/>
            </a:prstGeom>
            <a:noFill/>
          </p:spPr>
          <p:txBody>
            <a:bodyPr wrap="square" lIns="0" tIns="0" rIns="0" bIns="0" rtlCol="0">
              <a:spAutoFit/>
            </a:bodyPr>
            <a:lstStyle/>
            <a:p>
              <a:pPr algn="ctr"/>
              <a:r>
                <a:rPr lang="en-US" sz="2000" b="1">
                  <a:solidFill>
                    <a:schemeClr val="accent6"/>
                  </a:solidFill>
                  <a:cs typeface="Helvetica Neue"/>
                </a:rPr>
                <a:t>IAM user</a:t>
              </a:r>
              <a:r>
                <a:rPr lang="en-US" sz="2000">
                  <a:solidFill>
                    <a:srgbClr val="000000"/>
                  </a:solidFill>
                  <a:cs typeface="Helvetica Neue"/>
                </a:rPr>
                <a:t>, </a:t>
              </a:r>
              <a:br>
                <a:rPr lang="en-US" sz="2000">
                  <a:solidFill>
                    <a:srgbClr val="000000"/>
                  </a:solidFill>
                  <a:cs typeface="Helvetica Neue"/>
                </a:rPr>
              </a:br>
              <a:r>
                <a:rPr lang="en-US" sz="2000" b="1">
                  <a:solidFill>
                    <a:schemeClr val="accent6"/>
                  </a:solidFill>
                  <a:cs typeface="Helvetica Neue"/>
                </a:rPr>
                <a:t>IAM group</a:t>
              </a:r>
              <a:r>
                <a:rPr lang="en-US" sz="2000">
                  <a:solidFill>
                    <a:srgbClr val="000000"/>
                  </a:solidFill>
                  <a:cs typeface="Helvetica Neue"/>
                </a:rPr>
                <a:t>, </a:t>
              </a:r>
              <a:br>
                <a:rPr lang="en-US" sz="2000">
                  <a:solidFill>
                    <a:srgbClr val="000000"/>
                  </a:solidFill>
                  <a:cs typeface="Helvetica Neue"/>
                </a:rPr>
              </a:br>
              <a:r>
                <a:rPr lang="en-US" sz="2000">
                  <a:solidFill>
                    <a:srgbClr val="000000"/>
                  </a:solidFill>
                  <a:cs typeface="Helvetica Neue"/>
                </a:rPr>
                <a:t>or </a:t>
              </a:r>
              <a:r>
                <a:rPr lang="en-US" sz="2000" b="1">
                  <a:solidFill>
                    <a:schemeClr val="accent6"/>
                  </a:solidFill>
                  <a:cs typeface="Helvetica Neue"/>
                </a:rPr>
                <a:t>IAM role</a:t>
              </a:r>
              <a:endParaRPr lang="en-US" sz="2000" b="1">
                <a:solidFill>
                  <a:schemeClr val="accent6"/>
                </a:solidFill>
                <a:latin typeface="Amazon Ember Light" panose="020B0403020204020204"/>
                <a:cs typeface="Helvetica Neue"/>
              </a:endParaRPr>
            </a:p>
          </p:txBody>
        </p:sp>
        <p:sp>
          <p:nvSpPr>
            <p:cNvPr id="47" name="TextBox 46"/>
            <p:cNvSpPr txBox="1"/>
            <p:nvPr/>
          </p:nvSpPr>
          <p:spPr>
            <a:xfrm>
              <a:off x="5035504" y="5228475"/>
              <a:ext cx="1651658" cy="307777"/>
            </a:xfrm>
            <a:prstGeom prst="rect">
              <a:avLst/>
            </a:prstGeom>
            <a:noFill/>
          </p:spPr>
          <p:txBody>
            <a:bodyPr wrap="square" lIns="0" tIns="0" rIns="0" bIns="0" rtlCol="0">
              <a:spAutoFit/>
            </a:bodyPr>
            <a:lstStyle/>
            <a:p>
              <a:pPr algn="ctr"/>
              <a:r>
                <a:rPr lang="en-US" sz="2000">
                  <a:solidFill>
                    <a:srgbClr val="000000"/>
                  </a:solidFill>
                  <a:cs typeface="Helvetica Neue"/>
                </a:rPr>
                <a:t>IAM policies</a:t>
              </a:r>
              <a:endParaRPr lang="en-US" sz="2000">
                <a:solidFill>
                  <a:srgbClr val="000000"/>
                </a:solidFill>
                <a:latin typeface="Amazon Ember Light" panose="020B0403020204020204"/>
                <a:cs typeface="Helvetica Neue"/>
              </a:endParaRPr>
            </a:p>
          </p:txBody>
        </p:sp>
        <p:sp>
          <p:nvSpPr>
            <p:cNvPr id="48" name="TextBox 47"/>
            <p:cNvSpPr txBox="1"/>
            <p:nvPr/>
          </p:nvSpPr>
          <p:spPr>
            <a:xfrm>
              <a:off x="6070387" y="2517890"/>
              <a:ext cx="655851" cy="830997"/>
            </a:xfrm>
            <a:prstGeom prst="rect">
              <a:avLst/>
            </a:prstGeom>
            <a:noFill/>
          </p:spPr>
          <p:txBody>
            <a:bodyPr wrap="square" lIns="0" tIns="0" rIns="0" bIns="0" rtlCol="0">
              <a:spAutoFit/>
            </a:bodyPr>
            <a:lstStyle/>
            <a:p>
              <a:pPr algn="ctr"/>
              <a:r>
                <a:rPr lang="en-US">
                  <a:solidFill>
                    <a:srgbClr val="000000"/>
                  </a:solidFill>
                  <a:cs typeface="Helvetica Neue"/>
                </a:rPr>
                <a:t>Full</a:t>
              </a:r>
              <a:br>
                <a:rPr lang="en-US">
                  <a:solidFill>
                    <a:srgbClr val="000000"/>
                  </a:solidFill>
                  <a:cs typeface="Helvetica Neue"/>
                </a:rPr>
              </a:br>
              <a:r>
                <a:rPr lang="en-US">
                  <a:solidFill>
                    <a:srgbClr val="000000"/>
                  </a:solidFill>
                  <a:cs typeface="Helvetica Neue"/>
                </a:rPr>
                <a:t>access</a:t>
              </a:r>
              <a:endParaRPr lang="en-US">
                <a:solidFill>
                  <a:srgbClr val="000000"/>
                </a:solidFill>
                <a:latin typeface="Amazon Ember Light" panose="020B0403020204020204"/>
                <a:cs typeface="Helvetica Neue"/>
              </a:endParaRPr>
            </a:p>
          </p:txBody>
        </p:sp>
        <p:sp>
          <p:nvSpPr>
            <p:cNvPr id="49" name="TextBox 48"/>
            <p:cNvSpPr txBox="1"/>
            <p:nvPr/>
          </p:nvSpPr>
          <p:spPr>
            <a:xfrm>
              <a:off x="5949452" y="4046486"/>
              <a:ext cx="808560" cy="553998"/>
            </a:xfrm>
            <a:prstGeom prst="rect">
              <a:avLst/>
            </a:prstGeom>
            <a:noFill/>
          </p:spPr>
          <p:txBody>
            <a:bodyPr wrap="square" lIns="0" tIns="0" rIns="0" bIns="0" rtlCol="0">
              <a:spAutoFit/>
            </a:bodyPr>
            <a:lstStyle/>
            <a:p>
              <a:pPr algn="ctr"/>
              <a:r>
                <a:rPr lang="en-US">
                  <a:solidFill>
                    <a:srgbClr val="000000"/>
                  </a:solidFill>
                  <a:cs typeface="Helvetica Neue"/>
                </a:rPr>
                <a:t>Read-only</a:t>
              </a:r>
              <a:endParaRPr lang="en-US">
                <a:solidFill>
                  <a:srgbClr val="000000"/>
                </a:solidFill>
                <a:latin typeface="Amazon Ember Light" panose="020B0403020204020204"/>
                <a:cs typeface="Helvetica Neue"/>
              </a:endParaRPr>
            </a:p>
          </p:txBody>
        </p:sp>
        <p:sp>
          <p:nvSpPr>
            <p:cNvPr id="30" name="TextBox 29"/>
            <p:cNvSpPr txBox="1"/>
            <p:nvPr/>
          </p:nvSpPr>
          <p:spPr>
            <a:xfrm>
              <a:off x="9209365" y="4232597"/>
              <a:ext cx="1239610" cy="276999"/>
            </a:xfrm>
            <a:prstGeom prst="rect">
              <a:avLst/>
            </a:prstGeom>
            <a:noFill/>
          </p:spPr>
          <p:txBody>
            <a:bodyPr wrap="square" lIns="0" tIns="0" rIns="0" bIns="0" rtlCol="0">
              <a:spAutoFit/>
            </a:bodyPr>
            <a:lstStyle/>
            <a:p>
              <a:pPr algn="ctr"/>
              <a:r>
                <a:rPr lang="en-US">
                  <a:cs typeface="Helvetica Neue"/>
                </a:rPr>
                <a:t> S3 </a:t>
              </a:r>
              <a:r>
                <a:rPr lang="en-US">
                  <a:solidFill>
                    <a:srgbClr val="000000"/>
                  </a:solidFill>
                  <a:cs typeface="Helvetica Neue"/>
                </a:rPr>
                <a:t>bucket</a:t>
              </a:r>
              <a:r>
                <a:rPr lang="en-US">
                  <a:cs typeface="Helvetica Neue"/>
                </a:rPr>
                <a:t> </a:t>
              </a:r>
            </a:p>
          </p:txBody>
        </p:sp>
        <p:cxnSp>
          <p:nvCxnSpPr>
            <p:cNvPr id="37" name="Straight Connector 36"/>
            <p:cNvCxnSpPr/>
            <p:nvPr/>
          </p:nvCxnSpPr>
          <p:spPr>
            <a:xfrm>
              <a:off x="6960270" y="2756585"/>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60269" y="4348900"/>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phic 41">
              <a:extLst>
                <a:ext uri="{FF2B5EF4-FFF2-40B4-BE49-F238E27FC236}">
                  <a16:creationId xmlns:a16="http://schemas.microsoft.com/office/drawing/2014/main" xmlns="" id="{1A56C62F-612C-5841-B7E7-B15DA92D0BD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1757073" y="3018148"/>
              <a:ext cx="1243914" cy="1208710"/>
            </a:xfrm>
            <a:prstGeom prst="rect">
              <a:avLst/>
            </a:prstGeom>
          </p:spPr>
        </p:pic>
        <p:pic>
          <p:nvPicPr>
            <p:cNvPr id="32" name="Graphic 52">
              <a:extLst>
                <a:ext uri="{FF2B5EF4-FFF2-40B4-BE49-F238E27FC236}">
                  <a16:creationId xmlns:a16="http://schemas.microsoft.com/office/drawing/2014/main" xmlns="" id="{90D5A9DB-EC7C-6342-9486-0A731DEC214E}"/>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856653" y="3721142"/>
              <a:ext cx="1333570" cy="1333570"/>
            </a:xfrm>
            <a:prstGeom prst="rect">
              <a:avLst/>
            </a:prstGeom>
          </p:spPr>
        </p:pic>
        <p:pic>
          <p:nvPicPr>
            <p:cNvPr id="36"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034526" y="3762169"/>
              <a:ext cx="1217856" cy="1217856"/>
            </a:xfrm>
            <a:prstGeom prst="rect">
              <a:avLst/>
            </a:prstGeom>
          </p:spPr>
        </p:pic>
        <p:pic>
          <p:nvPicPr>
            <p:cNvPr id="35" name="Graphic 34">
              <a:extLst>
                <a:ext uri="{FF2B5EF4-FFF2-40B4-BE49-F238E27FC236}">
                  <a16:creationId xmlns:a16="http://schemas.microsoft.com/office/drawing/2014/main" xmlns="" id="{727E9DF2-05BA-A04C-AD80-F0078691E5ED}"/>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995153" y="2091659"/>
              <a:ext cx="1257228" cy="1257228"/>
            </a:xfrm>
            <a:prstGeom prst="rect">
              <a:avLst/>
            </a:prstGeom>
          </p:spPr>
        </p:pic>
        <p:sp>
          <p:nvSpPr>
            <p:cNvPr id="38" name="TextBox 37">
              <a:extLst>
                <a:ext uri="{FF2B5EF4-FFF2-40B4-BE49-F238E27FC236}">
                  <a16:creationId xmlns:a16="http://schemas.microsoft.com/office/drawing/2014/main" xmlns="" id="{CD3A6F5E-A45D-1D47-B0D1-1E71484036D7}"/>
                </a:ext>
              </a:extLst>
            </p:cNvPr>
            <p:cNvSpPr txBox="1"/>
            <p:nvPr/>
          </p:nvSpPr>
          <p:spPr>
            <a:xfrm>
              <a:off x="9053295" y="2327924"/>
              <a:ext cx="1513305" cy="646331"/>
            </a:xfrm>
            <a:prstGeom prst="rect">
              <a:avLst/>
            </a:prstGeom>
            <a:noFill/>
          </p:spPr>
          <p:txBody>
            <a:bodyPr wrap="square" rtlCol="0">
              <a:spAutoFit/>
            </a:bodyPr>
            <a:lstStyle/>
            <a:p>
              <a:pPr algn="ctr"/>
              <a:r>
                <a:rPr lang="en-US"/>
                <a:t> EC2 instances</a:t>
              </a:r>
            </a:p>
          </p:txBody>
        </p:sp>
      </p:grpSp>
      <p:cxnSp>
        <p:nvCxnSpPr>
          <p:cNvPr id="10" name="Elbow Connector 9">
            <a:extLst>
              <a:ext uri="{FF2B5EF4-FFF2-40B4-BE49-F238E27FC236}">
                <a16:creationId xmlns:a16="http://schemas.microsoft.com/office/drawing/2014/main" xmlns="" id="{F2BCFEC6-1280-5905-1797-671BF13754C9}"/>
              </a:ext>
              <a:ext uri="{C183D7F6-B498-43B3-948B-1728B52AA6E4}">
                <adec:decorative xmlns:adec="http://schemas.microsoft.com/office/drawing/2017/decorative" xmlns="" val="1"/>
              </a:ext>
            </a:extLst>
          </p:cNvPr>
          <p:cNvCxnSpPr>
            <a:cxnSpLocks/>
          </p:cNvCxnSpPr>
          <p:nvPr/>
        </p:nvCxnSpPr>
        <p:spPr>
          <a:xfrm flipV="1">
            <a:off x="3069802" y="2984754"/>
            <a:ext cx="1726339" cy="540857"/>
          </a:xfrm>
          <a:prstGeom prst="bentConnector3">
            <a:avLst>
              <a:gd name="adj1" fmla="val 241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xmlns="" id="{01BFAF9B-98DB-9908-75A1-439DEAFE0CEF}"/>
              </a:ext>
              <a:ext uri="{C183D7F6-B498-43B3-948B-1728B52AA6E4}">
                <adec:decorative xmlns:adec="http://schemas.microsoft.com/office/drawing/2017/decorative" xmlns="" val="1"/>
              </a:ext>
            </a:extLst>
          </p:cNvPr>
          <p:cNvCxnSpPr>
            <a:cxnSpLocks/>
          </p:cNvCxnSpPr>
          <p:nvPr/>
        </p:nvCxnSpPr>
        <p:spPr>
          <a:xfrm rot="16200000" flipH="1">
            <a:off x="3563253" y="3057535"/>
            <a:ext cx="774048" cy="1691729"/>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28534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4EC346B-4FEE-E047-B1E7-AB562145C95E}"/>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23</a:t>
            </a:fld>
            <a:endParaRPr lang="en-US"/>
          </a:p>
        </p:txBody>
      </p:sp>
      <p:sp>
        <p:nvSpPr>
          <p:cNvPr id="2" name="Title 1"/>
          <p:cNvSpPr>
            <a:spLocks noGrp="1"/>
          </p:cNvSpPr>
          <p:nvPr>
            <p:ph type="title"/>
          </p:nvPr>
        </p:nvSpPr>
        <p:spPr/>
        <p:txBody>
          <a:bodyPr/>
          <a:lstStyle/>
          <a:p>
            <a:r>
              <a:rPr lang="en-US"/>
              <a:t>IAM: Authorization</a:t>
            </a:r>
          </a:p>
        </p:txBody>
      </p:sp>
      <p:sp>
        <p:nvSpPr>
          <p:cNvPr id="3" name="Content Placeholder 2"/>
          <p:cNvSpPr>
            <a:spLocks noGrp="1"/>
          </p:cNvSpPr>
          <p:nvPr>
            <p:ph sz="quarter" idx="21"/>
          </p:nvPr>
        </p:nvSpPr>
        <p:spPr/>
        <p:txBody>
          <a:bodyPr>
            <a:normAutofit/>
          </a:bodyPr>
          <a:lstStyle/>
          <a:p>
            <a:pPr marL="228600" lvl="1">
              <a:lnSpc>
                <a:spcPct val="120000"/>
              </a:lnSpc>
              <a:spcBef>
                <a:spcPts val="1800"/>
              </a:spcBef>
              <a:spcAft>
                <a:spcPts val="800"/>
              </a:spcAft>
            </a:pPr>
            <a:r>
              <a:rPr lang="en-US"/>
              <a:t>Assign permissions by creating an IAM policy.</a:t>
            </a:r>
          </a:p>
          <a:p>
            <a:pPr marL="228600" lvl="1">
              <a:lnSpc>
                <a:spcPct val="100000"/>
              </a:lnSpc>
              <a:spcBef>
                <a:spcPts val="1800"/>
              </a:spcBef>
              <a:spcAft>
                <a:spcPts val="800"/>
              </a:spcAft>
            </a:pPr>
            <a:r>
              <a:rPr lang="en-US"/>
              <a:t>Permissions determine </a:t>
            </a:r>
            <a:r>
              <a:rPr lang="en-US"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which resources and operations </a:t>
            </a:r>
            <a:r>
              <a:rPr lang="en-US"/>
              <a:t>are allowed:</a:t>
            </a:r>
          </a:p>
          <a:p>
            <a:pPr marL="688975" lvl="1" indent="-282575">
              <a:lnSpc>
                <a:spcPct val="120000"/>
              </a:lnSpc>
              <a:spcBef>
                <a:spcPts val="600"/>
              </a:spcBef>
            </a:pPr>
            <a:r>
              <a:rPr lang="en-US" sz="2000"/>
              <a:t>All permissions are implicitly denied by default.</a:t>
            </a:r>
          </a:p>
          <a:p>
            <a:pPr marL="688975" lvl="1" indent="-282575">
              <a:lnSpc>
                <a:spcPct val="120000"/>
              </a:lnSpc>
              <a:spcBef>
                <a:spcPts val="600"/>
              </a:spcBef>
              <a:spcAft>
                <a:spcPts val="1800"/>
              </a:spcAft>
            </a:pPr>
            <a:r>
              <a:rPr lang="en-US" sz="2000"/>
              <a:t>If something is explicitly denied, it is never allowed.</a:t>
            </a:r>
          </a:p>
          <a:p>
            <a:pPr marL="0" indent="0">
              <a:lnSpc>
                <a:spcPct val="120000"/>
              </a:lnSpc>
              <a:spcBef>
                <a:spcPts val="600"/>
              </a:spcBef>
              <a:spcAft>
                <a:spcPts val="600"/>
              </a:spcAft>
              <a:buNone/>
            </a:pPr>
            <a:r>
              <a:rPr lang="en-US" sz="24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sz="2400" b="1">
                <a:solidFill>
                  <a:schemeClr val="accent5"/>
                </a:solidFill>
              </a:rPr>
              <a:t>: </a:t>
            </a:r>
            <a:r>
              <a:rPr lang="en-US" sz="2400"/>
              <a:t>Follow the </a:t>
            </a:r>
            <a:r>
              <a:rPr lang="en-US" sz="2400" b="1">
                <a:solidFill>
                  <a:schemeClr val="accent6"/>
                </a:solidFill>
              </a:rPr>
              <a:t>principle of least privilege</a:t>
            </a:r>
            <a:r>
              <a:rPr lang="en-US" sz="2400"/>
              <a:t>.</a:t>
            </a:r>
          </a:p>
          <a:p>
            <a:pPr marL="0" indent="0">
              <a:lnSpc>
                <a:spcPct val="120000"/>
              </a:lnSpc>
              <a:spcBef>
                <a:spcPts val="600"/>
              </a:spcBef>
              <a:spcAft>
                <a:spcPts val="600"/>
              </a:spcAft>
              <a:buNone/>
            </a:pPr>
            <a:endParaRPr lang="en-US" sz="2400" b="1" i="1">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800">
                <a:latin typeface="Amazon Ember" panose="020B0603020204020204" pitchFamily="34" charset="0"/>
                <a:ea typeface="Amazon Ember" panose="020B0603020204020204" pitchFamily="34" charset="0"/>
                <a:cs typeface="Amazon Ember" panose="020B0603020204020204" pitchFamily="34" charset="0"/>
              </a:rPr>
              <a:t>Note</a:t>
            </a:r>
            <a:r>
              <a:rPr lang="en-US" sz="1800"/>
              <a:t>: The scope of IAM service configurations is </a:t>
            </a:r>
            <a:r>
              <a:rPr lang="en-US" sz="18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global</a:t>
            </a:r>
            <a:r>
              <a:rPr lang="en-US" sz="1800"/>
              <a:t>. Settings apply across all AWS Regions.</a:t>
            </a:r>
          </a:p>
        </p:txBody>
      </p:sp>
      <p:pic>
        <p:nvPicPr>
          <p:cNvPr id="14" name="Graphic 13">
            <a:extLst>
              <a:ext uri="{FF2B5EF4-FFF2-40B4-BE49-F238E27FC236}">
                <a16:creationId xmlns:a16="http://schemas.microsoft.com/office/drawing/2014/main" xmlns="" id="{C56E6CE6-885F-914B-BF4F-B10E19624CE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42214" y="2718287"/>
            <a:ext cx="1421425" cy="1421425"/>
          </a:xfrm>
          <a:prstGeom prst="rect">
            <a:avLst/>
          </a:prstGeom>
        </p:spPr>
      </p:pic>
      <p:sp>
        <p:nvSpPr>
          <p:cNvPr id="15" name="TextBox 14">
            <a:extLst>
              <a:ext uri="{FF2B5EF4-FFF2-40B4-BE49-F238E27FC236}">
                <a16:creationId xmlns:a16="http://schemas.microsoft.com/office/drawing/2014/main" xmlns="" id="{EA7829EF-D919-B445-AFD3-F33A35B9D8E8}"/>
              </a:ext>
            </a:extLst>
          </p:cNvPr>
          <p:cNvSpPr txBox="1"/>
          <p:nvPr/>
        </p:nvSpPr>
        <p:spPr>
          <a:xfrm>
            <a:off x="10067413" y="4139712"/>
            <a:ext cx="1571025" cy="584775"/>
          </a:xfrm>
          <a:prstGeom prst="rect">
            <a:avLst/>
          </a:prstGeom>
          <a:noFill/>
        </p:spPr>
        <p:txBody>
          <a:bodyPr wrap="square" rtlCol="0">
            <a:spAutoFit/>
          </a:bodyPr>
          <a:lstStyle/>
          <a:p>
            <a:pPr algn="ctr"/>
            <a:r>
              <a:rPr lang="en-US" sz="1600" b="1"/>
              <a:t>IAM permissions</a:t>
            </a:r>
          </a:p>
        </p:txBody>
      </p:sp>
    </p:spTree>
    <p:custDataLst>
      <p:tags r:id="rId1"/>
    </p:custDataLst>
    <p:extLst>
      <p:ext uri="{BB962C8B-B14F-4D97-AF65-F5344CB8AC3E}">
        <p14:creationId xmlns:p14="http://schemas.microsoft.com/office/powerpoint/2010/main" val="228359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AE60C15-1E57-FE4B-BEFF-8F92598592F3}"/>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a:extLst>
              <a:ext uri="{FF2B5EF4-FFF2-40B4-BE49-F238E27FC236}">
                <a16:creationId xmlns:a16="http://schemas.microsoft.com/office/drawing/2014/main" xmlns="" id="{C287D3DC-11E4-8A4C-9787-78F841E05C08}"/>
              </a:ext>
            </a:extLst>
          </p:cNvPr>
          <p:cNvSpPr>
            <a:spLocks noGrp="1"/>
          </p:cNvSpPr>
          <p:nvPr>
            <p:ph type="title"/>
          </p:nvPr>
        </p:nvSpPr>
        <p:spPr/>
        <p:txBody>
          <a:bodyPr/>
          <a:lstStyle/>
          <a:p>
            <a:r>
              <a:rPr lang="en-US"/>
              <a:t>IAM policies</a:t>
            </a:r>
          </a:p>
        </p:txBody>
      </p:sp>
      <p:sp>
        <p:nvSpPr>
          <p:cNvPr id="3" name="Content Placeholder 2">
            <a:extLst>
              <a:ext uri="{FF2B5EF4-FFF2-40B4-BE49-F238E27FC236}">
                <a16:creationId xmlns:a16="http://schemas.microsoft.com/office/drawing/2014/main" xmlns="" id="{DC6658A1-6B6E-6348-9FDB-35D4B37618A1}"/>
              </a:ext>
            </a:extLst>
          </p:cNvPr>
          <p:cNvSpPr>
            <a:spLocks noGrp="1"/>
          </p:cNvSpPr>
          <p:nvPr>
            <p:ph sz="quarter" idx="21"/>
          </p:nvPr>
        </p:nvSpPr>
        <p:spPr/>
        <p:txBody>
          <a:bodyPr>
            <a:normAutofit fontScale="92500" lnSpcReduction="10000"/>
          </a:bodyPr>
          <a:lstStyle/>
          <a:p>
            <a:r>
              <a:rPr lang="en-US" sz="2400" b="1">
                <a:solidFill>
                  <a:schemeClr val="accent6"/>
                </a:solidFill>
              </a:rPr>
              <a:t>An</a:t>
            </a:r>
            <a:r>
              <a:rPr lang="en-US" sz="2400">
                <a:solidFill>
                  <a:schemeClr val="accent6"/>
                </a:solidFill>
              </a:rPr>
              <a:t> </a:t>
            </a:r>
            <a:r>
              <a:rPr lang="en-US" sz="2400" b="1">
                <a:solidFill>
                  <a:schemeClr val="accent6"/>
                </a:solidFill>
              </a:rPr>
              <a:t>IAM policy is a document that defines permissions</a:t>
            </a:r>
          </a:p>
          <a:p>
            <a:pPr lvl="1"/>
            <a:r>
              <a:rPr lang="en-US" sz="2000"/>
              <a:t>Enables fine-grained access control</a:t>
            </a:r>
          </a:p>
          <a:p>
            <a:r>
              <a:rPr lang="en-US" sz="2400"/>
              <a:t>Two types of policies – </a:t>
            </a:r>
            <a:r>
              <a:rPr lang="en-US" sz="2400" i="1"/>
              <a:t>identity-based</a:t>
            </a:r>
            <a:r>
              <a:rPr lang="en-US" sz="2400"/>
              <a:t> and </a:t>
            </a:r>
            <a:r>
              <a:rPr lang="en-US" sz="2400" i="1"/>
              <a:t>resource-based</a:t>
            </a:r>
            <a:endParaRPr lang="en-US" sz="2400"/>
          </a:p>
          <a:p>
            <a:r>
              <a:rPr lang="en-US" sz="2400" b="1">
                <a:solidFill>
                  <a:schemeClr val="accent6"/>
                </a:solidFill>
              </a:rPr>
              <a:t>Identity-based</a:t>
            </a:r>
            <a:r>
              <a:rPr lang="en-US" sz="2400" b="1">
                <a:solidFill>
                  <a:schemeClr val="accent5"/>
                </a:solidFill>
              </a:rPr>
              <a:t> </a:t>
            </a:r>
            <a:r>
              <a:rPr lang="en-US" sz="2400"/>
              <a:t>policies – </a:t>
            </a:r>
          </a:p>
          <a:p>
            <a:pPr lvl="1"/>
            <a:r>
              <a:rPr lang="en-US" sz="2000"/>
              <a:t>Attach a policy to any IAM entity</a:t>
            </a:r>
          </a:p>
          <a:p>
            <a:pPr lvl="2"/>
            <a:r>
              <a:rPr lang="en-US" sz="1600"/>
              <a:t>An </a:t>
            </a:r>
            <a:r>
              <a:rPr lang="en-US" sz="1600">
                <a:solidFill>
                  <a:schemeClr val="accent5"/>
                </a:solidFill>
              </a:rPr>
              <a:t>IAM user, an IAM group, or an IAM role</a:t>
            </a:r>
          </a:p>
          <a:p>
            <a:pPr lvl="1"/>
            <a:r>
              <a:rPr lang="en-US" sz="2000"/>
              <a:t>Policies specify:</a:t>
            </a:r>
          </a:p>
          <a:p>
            <a:pPr lvl="2"/>
            <a:r>
              <a:rPr lang="en-US" sz="1600"/>
              <a:t>Actions that </a:t>
            </a:r>
            <a:r>
              <a:rPr lang="en-US" sz="1600" b="1" i="1"/>
              <a:t>may</a:t>
            </a:r>
            <a:r>
              <a:rPr lang="en-US" sz="1600"/>
              <a:t> be performed by the entity</a:t>
            </a:r>
          </a:p>
          <a:p>
            <a:pPr lvl="2"/>
            <a:r>
              <a:rPr lang="en-US" sz="1600"/>
              <a:t>Actions that </a:t>
            </a:r>
            <a:r>
              <a:rPr lang="en-US" sz="1600" b="1" i="1"/>
              <a:t>may not</a:t>
            </a:r>
            <a:r>
              <a:rPr lang="en-US" sz="1600" i="1"/>
              <a:t> </a:t>
            </a:r>
            <a:r>
              <a:rPr lang="en-US" sz="1600"/>
              <a:t>be performed by the entity</a:t>
            </a:r>
          </a:p>
          <a:p>
            <a:pPr lvl="1"/>
            <a:r>
              <a:rPr lang="en-US" sz="2000"/>
              <a:t>A single </a:t>
            </a:r>
            <a:r>
              <a:rPr lang="en-US" sz="2000" i="1"/>
              <a:t>policy</a:t>
            </a:r>
            <a:r>
              <a:rPr lang="en-US" sz="2000"/>
              <a:t> can be attached to multiple </a:t>
            </a:r>
            <a:r>
              <a:rPr lang="en-US" sz="2000" i="1"/>
              <a:t>entities</a:t>
            </a:r>
            <a:endParaRPr lang="en-US" sz="2000"/>
          </a:p>
          <a:p>
            <a:pPr lvl="1"/>
            <a:r>
              <a:rPr lang="en-US" sz="2000"/>
              <a:t>A single </a:t>
            </a:r>
            <a:r>
              <a:rPr lang="en-US" sz="2000" i="1"/>
              <a:t>entity</a:t>
            </a:r>
            <a:r>
              <a:rPr lang="en-US" sz="2000"/>
              <a:t> can have multiple </a:t>
            </a:r>
            <a:r>
              <a:rPr lang="en-US" sz="2000" i="1"/>
              <a:t>policies</a:t>
            </a:r>
            <a:r>
              <a:rPr lang="en-US" sz="2000"/>
              <a:t> attached to it</a:t>
            </a:r>
            <a:endParaRPr lang="en-US" sz="2400"/>
          </a:p>
          <a:p>
            <a:r>
              <a:rPr lang="en-US" sz="2400" b="1">
                <a:solidFill>
                  <a:schemeClr val="accent6"/>
                </a:solidFill>
              </a:rPr>
              <a:t>Resource-based </a:t>
            </a:r>
            <a:r>
              <a:rPr lang="en-US" sz="2400"/>
              <a:t>policies</a:t>
            </a:r>
          </a:p>
          <a:p>
            <a:pPr lvl="1"/>
            <a:r>
              <a:rPr lang="en-US" sz="2000"/>
              <a:t>Attached to a resource (such as an S3 bucket)</a:t>
            </a:r>
          </a:p>
          <a:p>
            <a:pPr marL="0" indent="0">
              <a:buNone/>
            </a:pPr>
            <a:endParaRPr lang="en-US" sz="2000">
              <a:solidFill>
                <a:schemeClr val="accent6"/>
              </a:solidFill>
            </a:endParaRPr>
          </a:p>
        </p:txBody>
      </p:sp>
      <p:grpSp>
        <p:nvGrpSpPr>
          <p:cNvPr id="5" name="Group 4" descr="IAM policy document icon with an arrow labeled &quot;attach to one of&quot; pointing to a grouping that contains the following IAM Entities: IAM User, IAM Group, and IAM Role.">
            <a:extLst>
              <a:ext uri="{FF2B5EF4-FFF2-40B4-BE49-F238E27FC236}">
                <a16:creationId xmlns:a16="http://schemas.microsoft.com/office/drawing/2014/main" xmlns="" id="{CB3F9B4C-B64D-A50A-2E85-EFB3EEC4681F}"/>
              </a:ext>
            </a:extLst>
          </p:cNvPr>
          <p:cNvGrpSpPr/>
          <p:nvPr/>
        </p:nvGrpSpPr>
        <p:grpSpPr>
          <a:xfrm>
            <a:off x="7748570" y="2413877"/>
            <a:ext cx="3703054" cy="3072523"/>
            <a:chOff x="7748570" y="2413877"/>
            <a:chExt cx="3703054" cy="3072523"/>
          </a:xfrm>
        </p:grpSpPr>
        <p:pic>
          <p:nvPicPr>
            <p:cNvPr id="6" name="Graphic 5">
              <a:extLst>
                <a:ext uri="{FF2B5EF4-FFF2-40B4-BE49-F238E27FC236}">
                  <a16:creationId xmlns:a16="http://schemas.microsoft.com/office/drawing/2014/main" xmlns="" id="{B701223D-6ADE-FA49-A2CE-1E91E41FD8C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81578" y="3368965"/>
              <a:ext cx="869659" cy="869659"/>
            </a:xfrm>
            <a:prstGeom prst="rect">
              <a:avLst/>
            </a:prstGeom>
          </p:spPr>
        </p:pic>
        <p:pic>
          <p:nvPicPr>
            <p:cNvPr id="7" name="Graphic 6">
              <a:extLst>
                <a:ext uri="{FF2B5EF4-FFF2-40B4-BE49-F238E27FC236}">
                  <a16:creationId xmlns:a16="http://schemas.microsoft.com/office/drawing/2014/main" xmlns="" id="{E4F19BDC-AE21-AF4D-B934-5FE7475C855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60153" y="4604665"/>
              <a:ext cx="597191" cy="597191"/>
            </a:xfrm>
            <a:prstGeom prst="rect">
              <a:avLst/>
            </a:prstGeom>
          </p:spPr>
        </p:pic>
        <p:sp>
          <p:nvSpPr>
            <p:cNvPr id="8" name="TextBox 7">
              <a:extLst>
                <a:ext uri="{FF2B5EF4-FFF2-40B4-BE49-F238E27FC236}">
                  <a16:creationId xmlns:a16="http://schemas.microsoft.com/office/drawing/2014/main" xmlns="" id="{C81D5F05-89E0-0B4F-96D1-91A227457B83}"/>
                </a:ext>
              </a:extLst>
            </p:cNvPr>
            <p:cNvSpPr txBox="1"/>
            <p:nvPr/>
          </p:nvSpPr>
          <p:spPr>
            <a:xfrm>
              <a:off x="7748570" y="4234927"/>
              <a:ext cx="1097653" cy="338554"/>
            </a:xfrm>
            <a:prstGeom prst="rect">
              <a:avLst/>
            </a:prstGeom>
            <a:noFill/>
          </p:spPr>
          <p:txBody>
            <a:bodyPr wrap="square" rtlCol="0">
              <a:spAutoFit/>
            </a:bodyPr>
            <a:lstStyle/>
            <a:p>
              <a:pPr algn="ctr"/>
              <a:r>
                <a:rPr lang="en-US" sz="1600"/>
                <a:t>IAM policy</a:t>
              </a:r>
            </a:p>
          </p:txBody>
        </p:sp>
        <p:pic>
          <p:nvPicPr>
            <p:cNvPr id="9" name="Graphic 8">
              <a:extLst>
                <a:ext uri="{FF2B5EF4-FFF2-40B4-BE49-F238E27FC236}">
                  <a16:creationId xmlns:a16="http://schemas.microsoft.com/office/drawing/2014/main" xmlns="" id="{EDC8FE6A-A9EC-9945-93B8-2541097AFA0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327181" y="2895455"/>
              <a:ext cx="469900" cy="469900"/>
            </a:xfrm>
            <a:prstGeom prst="rect">
              <a:avLst/>
            </a:prstGeom>
          </p:spPr>
        </p:pic>
        <p:pic>
          <p:nvPicPr>
            <p:cNvPr id="10" name="Graphic 9">
              <a:extLst>
                <a:ext uri="{FF2B5EF4-FFF2-40B4-BE49-F238E27FC236}">
                  <a16:creationId xmlns:a16="http://schemas.microsoft.com/office/drawing/2014/main" xmlns="" id="{7AAB7FF7-3751-DA45-BB96-4CA731F9098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flipH="1">
              <a:off x="10327181" y="3725014"/>
              <a:ext cx="483586" cy="469900"/>
            </a:xfrm>
            <a:prstGeom prst="rect">
              <a:avLst/>
            </a:prstGeom>
          </p:spPr>
        </p:pic>
        <p:sp>
          <p:nvSpPr>
            <p:cNvPr id="11" name="TextBox 10">
              <a:extLst>
                <a:ext uri="{FF2B5EF4-FFF2-40B4-BE49-F238E27FC236}">
                  <a16:creationId xmlns:a16="http://schemas.microsoft.com/office/drawing/2014/main" xmlns="" id="{DB94A672-50F9-9B4E-B23F-9E56AD14AE43}"/>
                </a:ext>
              </a:extLst>
            </p:cNvPr>
            <p:cNvSpPr txBox="1"/>
            <p:nvPr/>
          </p:nvSpPr>
          <p:spPr>
            <a:xfrm>
              <a:off x="9946174" y="3360348"/>
              <a:ext cx="1255226" cy="338554"/>
            </a:xfrm>
            <a:prstGeom prst="rect">
              <a:avLst/>
            </a:prstGeom>
            <a:noFill/>
          </p:spPr>
          <p:txBody>
            <a:bodyPr wrap="square" rtlCol="0">
              <a:spAutoFit/>
            </a:bodyPr>
            <a:lstStyle/>
            <a:p>
              <a:pPr algn="ctr"/>
              <a:r>
                <a:rPr lang="en-US" sz="1600">
                  <a:solidFill>
                    <a:srgbClr val="232F3E"/>
                  </a:solidFill>
                </a:rPr>
                <a:t>IAM user</a:t>
              </a:r>
            </a:p>
          </p:txBody>
        </p:sp>
        <p:sp>
          <p:nvSpPr>
            <p:cNvPr id="12" name="TextBox 11">
              <a:extLst>
                <a:ext uri="{FF2B5EF4-FFF2-40B4-BE49-F238E27FC236}">
                  <a16:creationId xmlns:a16="http://schemas.microsoft.com/office/drawing/2014/main" xmlns="" id="{140CF7AE-DD0D-4D4F-99AB-2E06E3C9839D}"/>
                </a:ext>
              </a:extLst>
            </p:cNvPr>
            <p:cNvSpPr txBox="1"/>
            <p:nvPr/>
          </p:nvSpPr>
          <p:spPr>
            <a:xfrm>
              <a:off x="9946174" y="4251803"/>
              <a:ext cx="1255226" cy="338554"/>
            </a:xfrm>
            <a:prstGeom prst="rect">
              <a:avLst/>
            </a:prstGeom>
            <a:noFill/>
          </p:spPr>
          <p:txBody>
            <a:bodyPr wrap="square" rtlCol="0">
              <a:spAutoFit/>
            </a:bodyPr>
            <a:lstStyle/>
            <a:p>
              <a:pPr algn="ctr"/>
              <a:r>
                <a:rPr lang="en-US" sz="1600">
                  <a:solidFill>
                    <a:srgbClr val="232F3E"/>
                  </a:solidFill>
                </a:rPr>
                <a:t>IAM group</a:t>
              </a:r>
            </a:p>
          </p:txBody>
        </p:sp>
        <p:sp>
          <p:nvSpPr>
            <p:cNvPr id="13" name="TextBox 12">
              <a:extLst>
                <a:ext uri="{FF2B5EF4-FFF2-40B4-BE49-F238E27FC236}">
                  <a16:creationId xmlns:a16="http://schemas.microsoft.com/office/drawing/2014/main" xmlns="" id="{845FAAEE-C4A0-714C-992F-C591EB4A2DB0}"/>
                </a:ext>
              </a:extLst>
            </p:cNvPr>
            <p:cNvSpPr txBox="1"/>
            <p:nvPr/>
          </p:nvSpPr>
          <p:spPr>
            <a:xfrm>
              <a:off x="9956399" y="5065960"/>
              <a:ext cx="1255226" cy="338554"/>
            </a:xfrm>
            <a:prstGeom prst="rect">
              <a:avLst/>
            </a:prstGeom>
            <a:noFill/>
          </p:spPr>
          <p:txBody>
            <a:bodyPr wrap="square" rtlCol="0">
              <a:spAutoFit/>
            </a:bodyPr>
            <a:lstStyle/>
            <a:p>
              <a:pPr algn="ctr"/>
              <a:r>
                <a:rPr lang="en-US" sz="1600">
                  <a:solidFill>
                    <a:srgbClr val="232F3E"/>
                  </a:solidFill>
                </a:rPr>
                <a:t>IAM role</a:t>
              </a:r>
            </a:p>
          </p:txBody>
        </p:sp>
        <p:cxnSp>
          <p:nvCxnSpPr>
            <p:cNvPr id="15" name="Straight Arrow Connector 14">
              <a:extLst>
                <a:ext uri="{FF2B5EF4-FFF2-40B4-BE49-F238E27FC236}">
                  <a16:creationId xmlns:a16="http://schemas.microsoft.com/office/drawing/2014/main" xmlns="" id="{599E7B5B-82C5-B84A-AF83-DB63280D4CFC}"/>
                </a:ext>
              </a:extLst>
            </p:cNvPr>
            <p:cNvCxnSpPr>
              <a:cxnSpLocks/>
              <a:stCxn id="6" idx="3"/>
            </p:cNvCxnSpPr>
            <p:nvPr/>
          </p:nvCxnSpPr>
          <p:spPr>
            <a:xfrm>
              <a:off x="8751237" y="3803795"/>
              <a:ext cx="9350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74F684AA-E969-1946-86A3-A057E0067436}"/>
                </a:ext>
              </a:extLst>
            </p:cNvPr>
            <p:cNvSpPr txBox="1"/>
            <p:nvPr/>
          </p:nvSpPr>
          <p:spPr>
            <a:xfrm>
              <a:off x="8661084" y="3224711"/>
              <a:ext cx="1117632" cy="584775"/>
            </a:xfrm>
            <a:prstGeom prst="rect">
              <a:avLst/>
            </a:prstGeom>
            <a:noFill/>
          </p:spPr>
          <p:txBody>
            <a:bodyPr wrap="square" rtlCol="0">
              <a:spAutoFit/>
            </a:bodyPr>
            <a:lstStyle/>
            <a:p>
              <a:pPr algn="ctr"/>
              <a:r>
                <a:rPr lang="en-US" sz="1600"/>
                <a:t>Attach to one of</a:t>
              </a:r>
            </a:p>
          </p:txBody>
        </p:sp>
        <p:sp>
          <p:nvSpPr>
            <p:cNvPr id="32" name="Rectangle 31">
              <a:extLst>
                <a:ext uri="{FF2B5EF4-FFF2-40B4-BE49-F238E27FC236}">
                  <a16:creationId xmlns:a16="http://schemas.microsoft.com/office/drawing/2014/main" xmlns="" id="{866303FF-156F-024E-B09F-1435E22EAC5D}"/>
                </a:ext>
              </a:extLst>
            </p:cNvPr>
            <p:cNvSpPr/>
            <p:nvPr/>
          </p:nvSpPr>
          <p:spPr>
            <a:xfrm>
              <a:off x="9686324" y="2413877"/>
              <a:ext cx="1765300" cy="30725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b="1">
                  <a:solidFill>
                    <a:schemeClr val="accent6"/>
                  </a:solidFill>
                </a:rPr>
                <a:t>IAM entities</a:t>
              </a:r>
            </a:p>
          </p:txBody>
        </p:sp>
      </p:grpSp>
    </p:spTree>
    <p:custDataLst>
      <p:tags r:id="rId1"/>
    </p:custDataLst>
    <p:extLst>
      <p:ext uri="{BB962C8B-B14F-4D97-AF65-F5344CB8AC3E}">
        <p14:creationId xmlns:p14="http://schemas.microsoft.com/office/powerpoint/2010/main" val="1544999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4D4F35A-434F-354C-B8E8-CA008FD1F2F5}"/>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a:lstStyle/>
          <a:p>
            <a:r>
              <a:rPr lang="en-US" dirty="0">
                <a:solidFill>
                  <a:srgbClr val="009900"/>
                </a:solidFill>
              </a:rPr>
              <a:t>IAM policy example</a:t>
            </a:r>
          </a:p>
        </p:txBody>
      </p:sp>
      <p:grpSp>
        <p:nvGrpSpPr>
          <p:cNvPr id="3" name="Group 2" descr="Entire slide shows a labeled JSON-formatted IAM policy document. Arrows point to key lines in the policy including the explicit allow statement, the Amazon S3 buckets, the explicit deny statement.">
            <a:extLst>
              <a:ext uri="{FF2B5EF4-FFF2-40B4-BE49-F238E27FC236}">
                <a16:creationId xmlns:a16="http://schemas.microsoft.com/office/drawing/2014/main" xmlns="" id="{A6DE7F46-C155-D97F-ACCA-44F1DFC89B16}"/>
              </a:ext>
            </a:extLst>
          </p:cNvPr>
          <p:cNvGrpSpPr/>
          <p:nvPr/>
        </p:nvGrpSpPr>
        <p:grpSpPr>
          <a:xfrm>
            <a:off x="265284" y="1497794"/>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"Version": "2012-10-17",</a:t>
              </a:r>
            </a:p>
            <a:p>
              <a:pPr marL="0" indent="0">
                <a:buNone/>
              </a:pPr>
              <a:r>
                <a:rPr lang="en-US" sz="1450">
                  <a:latin typeface="Lucida Console" panose="020B0609040504020204" pitchFamily="49" charset="0"/>
                  <a:cs typeface="Courier New" panose="02070309020205020404" pitchFamily="49" charset="0"/>
                </a:rPr>
                <a:t>  "Statement":[{</a:t>
              </a:r>
            </a:p>
            <a:p>
              <a:pPr marL="0" indent="0">
                <a:buNone/>
              </a:pP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Effect":"</a:t>
              </a:r>
              <a:r>
                <a:rPr lang="en-US" sz="1450" err="1">
                  <a:solidFill>
                    <a:srgbClr val="00B050"/>
                  </a:solidFill>
                  <a:latin typeface="Lucida Console" panose="020B0609040504020204" pitchFamily="49" charset="0"/>
                  <a:cs typeface="Courier New" panose="02070309020205020404" pitchFamily="49" charset="0"/>
                </a:rPr>
                <a:t>Allow</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"Action":["</a:t>
              </a:r>
              <a:r>
                <a:rPr lang="en-US" sz="1450" b="1">
                  <a:solidFill>
                    <a:schemeClr val="accent5"/>
                  </a:solidFill>
                  <a:latin typeface="Lucida Console" panose="020B0609040504020204" pitchFamily="49" charset="0"/>
                  <a:cs typeface="Courier New" panose="02070309020205020404" pitchFamily="49" charset="0"/>
                </a:rPr>
                <a:t>DynamoDB:*</a:t>
              </a:r>
              <a:r>
                <a:rPr lang="en-US" sz="1450">
                  <a:latin typeface="Lucida Console" panose="020B0609040504020204" pitchFamily="49" charset="0"/>
                  <a:cs typeface="Courier New" panose="02070309020205020404" pitchFamily="49" charset="0"/>
                </a:rPr>
                <a:t>","</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"Resource":[</a:t>
              </a:r>
              <a:br>
                <a:rPr lang="en-US" sz="1450">
                  <a:latin typeface="Lucida Console" panose="020B0609040504020204" pitchFamily="49" charset="0"/>
                  <a:cs typeface="Courier New" panose="02070309020205020404" pitchFamily="49" charset="0"/>
                </a:rPr>
              </a:b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arn:aws:</a:t>
              </a:r>
              <a:r>
                <a:rPr lang="en-US" sz="1450" b="1" err="1">
                  <a:solidFill>
                    <a:schemeClr val="accent5"/>
                  </a:solidFill>
                  <a:latin typeface="Lucida Console" panose="020B0609040504020204" pitchFamily="49" charset="0"/>
                  <a:cs typeface="Courier New" panose="02070309020205020404" pitchFamily="49" charset="0"/>
                </a:rPr>
                <a:t>dynamodb</a:t>
              </a:r>
              <a:r>
                <a:rPr lang="en-US" sz="1450" err="1">
                  <a:latin typeface="Lucida Console" panose="020B0609040504020204" pitchFamily="49" charset="0"/>
                  <a:cs typeface="Courier New" panose="02070309020205020404" pitchFamily="49" charset="0"/>
                </a:rPr>
                <a:t>:region:account-number-without-hyphens:table</a:t>
              </a:r>
              <a:r>
                <a:rPr lang="en-US" sz="1450">
                  <a:solidFill>
                    <a:srgbClr val="0000CC"/>
                  </a:solidFill>
                  <a:latin typeface="Lucida Console" panose="020B0609040504020204" pitchFamily="49" charset="0"/>
                  <a:cs typeface="Courier New" panose="02070309020205020404" pitchFamily="49" charset="0"/>
                </a:rPr>
                <a:t>/table-name</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"arn:aws:</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r>
                <a:rPr lang="en-US" sz="1450">
                  <a:solidFill>
                    <a:srgbClr val="0000CC"/>
                  </a:solidFill>
                  <a:latin typeface="Lucida Console" panose="020B0609040504020204" pitchFamily="49" charset="0"/>
                  <a:cs typeface="Courier New" panose="02070309020205020404" pitchFamily="49" charset="0"/>
                </a:rPr>
                <a:t>bucket-name</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"arn:aws:</a:t>
              </a:r>
              <a:r>
                <a:rPr lang="en-US" sz="1450" b="1">
                  <a:solidFill>
                    <a:schemeClr val="accent5"/>
                  </a:solidFill>
                  <a:latin typeface="Lucida Console" panose="020B0609040504020204" pitchFamily="49" charset="0"/>
                  <a:cs typeface="Courier New" panose="02070309020205020404" pitchFamily="49" charset="0"/>
                </a:rPr>
                <a:t>s3</a:t>
              </a:r>
              <a:r>
                <a:rPr lang="en-US" sz="1450">
                  <a:latin typeface="Lucida Console" panose="020B0609040504020204" pitchFamily="49" charset="0"/>
                  <a:cs typeface="Courier New" panose="02070309020205020404" pitchFamily="49" charset="0"/>
                </a:rPr>
                <a:t>:::</a:t>
              </a:r>
              <a:r>
                <a:rPr lang="en-US" sz="1450">
                  <a:solidFill>
                    <a:srgbClr val="0000CC"/>
                  </a:solidFill>
                  <a:latin typeface="Lucida Console" panose="020B0609040504020204" pitchFamily="49" charset="0"/>
                  <a:cs typeface="Courier New" panose="02070309020205020404" pitchFamily="49" charset="0"/>
                </a:rPr>
                <a:t>bucket-name</a:t>
              </a: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r>
                <a:rPr lang="en-US" sz="1450" err="1">
                  <a:latin typeface="Lucida Console" panose="020B0609040504020204" pitchFamily="49" charset="0"/>
                  <a:cs typeface="Courier New" panose="02070309020205020404" pitchFamily="49" charset="0"/>
                </a:rPr>
                <a:t>Effect":"</a:t>
              </a:r>
              <a:r>
                <a:rPr lang="en-US" sz="1450" err="1">
                  <a:solidFill>
                    <a:srgbClr val="FF0000"/>
                  </a:solidFill>
                  <a:latin typeface="Lucida Console" panose="020B0609040504020204" pitchFamily="49" charset="0"/>
                  <a:cs typeface="Courier New" panose="02070309020205020404" pitchFamily="49" charset="0"/>
                </a:rPr>
                <a:t>Deny</a:t>
              </a:r>
              <a:r>
                <a:rPr lang="en-US" sz="1450">
                  <a:latin typeface="Lucida Console" panose="020B0609040504020204" pitchFamily="49" charset="0"/>
                  <a:cs typeface="Courier New" panose="02070309020205020404" pitchFamily="49" charset="0"/>
                </a:rPr>
                <a:t>",</a:t>
              </a:r>
            </a:p>
            <a:p>
              <a:pPr marL="0" indent="0">
                <a:buNone/>
              </a:pPr>
              <a:r>
                <a:rPr lang="en-US" sz="1450">
                  <a:latin typeface="Lucida Console" panose="020B0609040504020204" pitchFamily="49" charset="0"/>
                  <a:cs typeface="Courier New" panose="02070309020205020404" pitchFamily="49" charset="0"/>
                </a:rPr>
                <a:t>    "Action":["</a:t>
              </a:r>
              <a:r>
                <a:rPr lang="en-US" sz="1450" err="1">
                  <a:latin typeface="Lucida Console" panose="020B0609040504020204" pitchFamily="49" charset="0"/>
                  <a:cs typeface="Courier New" panose="02070309020205020404" pitchFamily="49" charset="0"/>
                </a:rPr>
                <a:t>dynamodb</a:t>
              </a:r>
              <a:r>
                <a:rPr lang="en-US" sz="1450">
                  <a:latin typeface="Lucida Console" panose="020B0609040504020204" pitchFamily="49" charset="0"/>
                  <a:cs typeface="Courier New" panose="02070309020205020404" pitchFamily="49" charset="0"/>
                </a:rPr>
                <a:t>:*","s3:*"],</a:t>
              </a:r>
            </a:p>
            <a:p>
              <a:pPr marL="0" indent="0">
                <a:buNone/>
              </a:pPr>
              <a:r>
                <a:rPr lang="en-US" sz="1450">
                  <a:latin typeface="Lucida Console" panose="020B0609040504020204" pitchFamily="49" charset="0"/>
                  <a:cs typeface="Courier New" panose="02070309020205020404" pitchFamily="49" charset="0"/>
                </a:rPr>
                <a:t>    "</a:t>
              </a:r>
              <a:r>
                <a:rPr lang="en-US" sz="1450" err="1">
                  <a:solidFill>
                    <a:srgbClr val="FF0000"/>
                  </a:solidFill>
                  <a:latin typeface="Lucida Console" panose="020B0609040504020204" pitchFamily="49" charset="0"/>
                  <a:cs typeface="Courier New" panose="02070309020205020404" pitchFamily="49" charset="0"/>
                </a:rPr>
                <a:t>NotResource</a:t>
              </a:r>
              <a:r>
                <a:rPr lang="en-US" sz="1450">
                  <a:latin typeface="Lucida Console" panose="020B0609040504020204" pitchFamily="49" charset="0"/>
                  <a:cs typeface="Courier New" panose="02070309020205020404" pitchFamily="49" charset="0"/>
                </a:rPr>
                <a:t>":["</a:t>
              </a:r>
              <a:r>
                <a:rPr lang="en-US" sz="1450" err="1">
                  <a:latin typeface="Lucida Console" panose="020B0609040504020204" pitchFamily="49" charset="0"/>
                  <a:cs typeface="Courier New" panose="02070309020205020404" pitchFamily="49" charset="0"/>
                </a:rPr>
                <a:t>arn:aws:dynamodb:region:account-number-without-hyphens:table</a:t>
              </a:r>
              <a:r>
                <a:rPr lang="en-US" sz="1450">
                  <a:latin typeface="Lucida Console" panose="020B0609040504020204" pitchFamily="49" charset="0"/>
                  <a:cs typeface="Courier New" panose="02070309020205020404" pitchFamily="49" charset="0"/>
                </a:rPr>
                <a:t>/table-name”,</a:t>
              </a:r>
            </a:p>
            <a:p>
              <a:pPr marL="0" indent="0">
                <a:buNone/>
              </a:pPr>
              <a:r>
                <a:rPr lang="en-US" sz="1450">
                  <a:latin typeface="Lucida Console" panose="020B0609040504020204" pitchFamily="49" charset="0"/>
                  <a:cs typeface="Courier New" panose="02070309020205020404" pitchFamily="49" charset="0"/>
                </a:rPr>
                <a:t>      "arn:aws:s3:::bucket-name",</a:t>
              </a:r>
            </a:p>
            <a:p>
              <a:pPr marL="0" indent="0">
                <a:buNone/>
              </a:pPr>
              <a:r>
                <a:rPr lang="en-US" sz="1450">
                  <a:latin typeface="Lucida Console" panose="020B0609040504020204" pitchFamily="49" charset="0"/>
                  <a:cs typeface="Courier New" panose="02070309020205020404" pitchFamily="49" charset="0"/>
                </a:rPr>
                <a:t>      "arn:aws:s3:::bucket-name/*"]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  ]</a:t>
              </a:r>
            </a:p>
            <a:p>
              <a:pPr marL="0" indent="0">
                <a:buNone/>
              </a:pPr>
              <a:r>
                <a:rPr lang="en-US" sz="1450">
                  <a:latin typeface="Lucida Console" panose="020B06090405040202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chemeClr val="accent3">
                <a:lumMod val="20000"/>
                <a:lumOff val="80000"/>
              </a:schemeClr>
            </a:solidFill>
            <a:ln>
              <a:solidFill>
                <a:schemeClr val="accent1"/>
              </a:solidFill>
            </a:ln>
          </p:spPr>
          <p:txBody>
            <a:bodyPr wrap="square" rtlCol="0">
              <a:spAutoFit/>
            </a:bodyPr>
            <a:lstStyle/>
            <a:p>
              <a:r>
                <a:rPr lang="en-US" sz="1733" b="1">
                  <a:latin typeface="Amazon Ember" panose="020B0603020204020204" pitchFamily="34" charset="0"/>
                  <a:ea typeface="Amazon Ember" panose="020B0603020204020204" pitchFamily="34" charset="0"/>
                  <a:cs typeface="Amazon Ember" panose="020B0603020204020204" pitchFamily="34" charset="0"/>
                </a:rPr>
                <a:t>Explicit</a:t>
              </a:r>
              <a:r>
                <a:rPr lang="en-US" sz="1733">
                  <a:latin typeface="Amazon Ember" panose="020B0603020204020204" pitchFamily="34" charset="0"/>
                  <a:ea typeface="Amazon Ember" panose="020B0603020204020204" pitchFamily="34" charset="0"/>
                  <a:cs typeface="Amazon Ember" panose="020B0603020204020204" pitchFamily="34" charset="0"/>
                </a:rPr>
                <a:t> </a:t>
              </a:r>
              <a:r>
                <a:rPr lang="en-US" sz="1733" b="1">
                  <a:latin typeface="Amazon Ember" panose="020B0603020204020204" pitchFamily="34" charset="0"/>
                  <a:ea typeface="Amazon Ember" panose="020B0603020204020204" pitchFamily="34" charset="0"/>
                  <a:cs typeface="Amazon Ember" panose="020B0603020204020204" pitchFamily="34" charset="0"/>
                </a:rPr>
                <a:t>allow</a:t>
              </a:r>
              <a:r>
                <a:rPr lang="en-US" sz="1733">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8" name="Straight Arrow Connector 7"/>
            <p:cNvCxnSpPr>
              <a:cxnSpLocks/>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a:stCxn id="9" idx="1"/>
            </p:cNvCxnSpPr>
            <p:nvPr/>
          </p:nvCxnSpPr>
          <p:spPr>
            <a:xfrm flipH="1">
              <a:off x="4231037" y="3496114"/>
              <a:ext cx="605859"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2439592" y="4184531"/>
              <a:ext cx="2397304"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flipH="1">
              <a:off x="2506155" y="4497373"/>
              <a:ext cx="2264177" cy="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836896" y="3316609"/>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a:latin typeface="Amazon Ember" panose="020B0603020204020204" pitchFamily="34" charset="0"/>
                  <a:ea typeface="Amazon Ember" panose="020B0603020204020204" pitchFamily="34" charset="0"/>
                  <a:cs typeface="Amazon Ember" panose="020B0603020204020204" pitchFamily="34" charset="0"/>
                </a:rPr>
                <a:t> …Amazon S3 buckets.</a:t>
              </a: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3" b="1">
                  <a:latin typeface="Amazon Ember" panose="020B0603020204020204" pitchFamily="34" charset="0"/>
                  <a:ea typeface="Amazon Ember" panose="020B0603020204020204" pitchFamily="34" charset="0"/>
                  <a:cs typeface="Amazon Ember" panose="020B0603020204020204" pitchFamily="34" charset="0"/>
                </a:rPr>
                <a:t>Explicit</a:t>
              </a:r>
              <a:r>
                <a:rPr lang="en-US" sz="1733">
                  <a:latin typeface="Amazon Ember" panose="020B0603020204020204" pitchFamily="34" charset="0"/>
                  <a:ea typeface="Amazon Ember" panose="020B0603020204020204" pitchFamily="34" charset="0"/>
                  <a:cs typeface="Amazon Ember" panose="020B0603020204020204" pitchFamily="34" charset="0"/>
                </a:rPr>
                <a:t> </a:t>
              </a:r>
              <a:r>
                <a:rPr lang="en-US" sz="1733" b="1">
                  <a:latin typeface="Amazon Ember" panose="020B0603020204020204" pitchFamily="34" charset="0"/>
                  <a:ea typeface="Amazon Ember" panose="020B0603020204020204" pitchFamily="34" charset="0"/>
                  <a:cs typeface="Amazon Ember" panose="020B0603020204020204" pitchFamily="34" charset="0"/>
                </a:rPr>
                <a:t>deny</a:t>
              </a:r>
              <a:r>
                <a:rPr lang="en-US" sz="1733">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cxnSp>
          <p:nvCxnSpPr>
            <p:cNvPr id="19" name="Elbow Connector 18">
              <a:extLst>
                <a:ext uri="{FF2B5EF4-FFF2-40B4-BE49-F238E27FC236}">
                  <a16:creationId xmlns:a16="http://schemas.microsoft.com/office/drawing/2014/main" xmlns="" id="{A2F1C7B9-5CD9-0976-FE53-6DA4087693BA}"/>
                </a:ext>
              </a:extLst>
            </p:cNvPr>
            <p:cNvCxnSpPr>
              <a:cxnSpLocks/>
            </p:cNvCxnSpPr>
            <p:nvPr/>
          </p:nvCxnSpPr>
          <p:spPr>
            <a:xfrm rot="10800000" flipV="1">
              <a:off x="2708460" y="1883565"/>
              <a:ext cx="2797388" cy="534118"/>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7">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a:latin typeface="Amazon Ember" panose="020B0603020204020204" pitchFamily="34" charset="0"/>
                <a:ea typeface="Amazon Ember" panose="020B0603020204020204" pitchFamily="34" charset="0"/>
                <a:cs typeface="Amazon Ember" panose="020B0603020204020204" pitchFamily="34" charset="0"/>
              </a:rPr>
              <a:t>takes</a:t>
            </a:r>
            <a:r>
              <a:rPr lang="en-US" sz="1867">
                <a:latin typeface="Amazon Ember" panose="020B0603020204020204" pitchFamily="34" charset="0"/>
                <a:ea typeface="Amazon Ember" panose="020B0603020204020204" pitchFamily="34" charset="0"/>
                <a:cs typeface="Amazon Ember" panose="020B0603020204020204" pitchFamily="34" charset="0"/>
              </a:rPr>
              <a:t> </a:t>
            </a:r>
            <a:r>
              <a:rPr lang="en-US" sz="1867" b="1">
                <a:latin typeface="Amazon Ember" panose="020B0603020204020204" pitchFamily="34" charset="0"/>
                <a:ea typeface="Amazon Ember" panose="020B0603020204020204" pitchFamily="34" charset="0"/>
                <a:cs typeface="Amazon Ember" panose="020B0603020204020204" pitchFamily="34" charset="0"/>
              </a:rPr>
              <a:t>precedence</a:t>
            </a:r>
            <a:r>
              <a:rPr lang="en-US" sz="1867">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Tree>
    <p:custDataLst>
      <p:tags r:id="rId1"/>
    </p:custDataLst>
    <p:extLst>
      <p:ext uri="{BB962C8B-B14F-4D97-AF65-F5344CB8AC3E}">
        <p14:creationId xmlns:p14="http://schemas.microsoft.com/office/powerpoint/2010/main" val="1973006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B17009D-87BF-E54E-9737-09A69FC1CA54}"/>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2" name="Title 1">
            <a:extLst>
              <a:ext uri="{FF2B5EF4-FFF2-40B4-BE49-F238E27FC236}">
                <a16:creationId xmlns:a16="http://schemas.microsoft.com/office/drawing/2014/main" xmlns="" id="{FA736057-57B5-4F41-BD76-4E8CAA5045D8}"/>
              </a:ext>
            </a:extLst>
          </p:cNvPr>
          <p:cNvSpPr>
            <a:spLocks noGrp="1"/>
          </p:cNvSpPr>
          <p:nvPr>
            <p:ph type="title"/>
          </p:nvPr>
        </p:nvSpPr>
        <p:spPr/>
        <p:txBody>
          <a:bodyPr/>
          <a:lstStyle/>
          <a:p>
            <a:r>
              <a:rPr lang="en-US"/>
              <a:t>Resource-based policies</a:t>
            </a:r>
          </a:p>
        </p:txBody>
      </p:sp>
      <p:sp>
        <p:nvSpPr>
          <p:cNvPr id="3" name="Content Placeholder 2">
            <a:extLst>
              <a:ext uri="{FF2B5EF4-FFF2-40B4-BE49-F238E27FC236}">
                <a16:creationId xmlns:a16="http://schemas.microsoft.com/office/drawing/2014/main" xmlns="" id="{3195FD5A-3999-1F41-AED7-72A8C6350DD6}"/>
              </a:ext>
            </a:extLst>
          </p:cNvPr>
          <p:cNvSpPr>
            <a:spLocks noGrp="1"/>
          </p:cNvSpPr>
          <p:nvPr>
            <p:ph sz="quarter" idx="21"/>
          </p:nvPr>
        </p:nvSpPr>
        <p:spPr>
          <a:xfrm>
            <a:off x="420624" y="1527048"/>
            <a:ext cx="5431536" cy="4645152"/>
          </a:xfrm>
        </p:spPr>
        <p:txBody>
          <a:bodyPr>
            <a:normAutofit fontScale="92500" lnSpcReduction="10000"/>
          </a:bodyPr>
          <a:lstStyle/>
          <a:p>
            <a:r>
              <a:rPr lang="en-US" sz="2400" i="1" dirty="0"/>
              <a:t>Identity-based policies</a:t>
            </a:r>
            <a:r>
              <a:rPr lang="en-US" sz="2400" dirty="0"/>
              <a:t> are attached to a user, group, or role</a:t>
            </a:r>
            <a:endParaRPr lang="en-US" sz="2000" dirty="0"/>
          </a:p>
          <a:p>
            <a:r>
              <a:rPr lang="en-US" sz="2400" b="1" dirty="0">
                <a:solidFill>
                  <a:schemeClr val="accent6"/>
                </a:solidFill>
              </a:rPr>
              <a:t>Resource-based policies</a:t>
            </a:r>
            <a:r>
              <a:rPr lang="en-US" sz="2400" dirty="0">
                <a:solidFill>
                  <a:schemeClr val="accent6"/>
                </a:solidFill>
              </a:rPr>
              <a:t> </a:t>
            </a:r>
            <a:r>
              <a:rPr lang="en-US" sz="2400" dirty="0"/>
              <a:t>are attached to a resource (</a:t>
            </a:r>
            <a:r>
              <a:rPr lang="en-US" sz="2400" i="1" dirty="0"/>
              <a:t>not</a:t>
            </a:r>
            <a:r>
              <a:rPr lang="en-US" sz="2400" dirty="0"/>
              <a:t> to a user, group or role)</a:t>
            </a:r>
          </a:p>
          <a:p>
            <a:r>
              <a:rPr lang="en-US" sz="2400" dirty="0"/>
              <a:t>Characteristics of resource-based policies – </a:t>
            </a:r>
          </a:p>
          <a:p>
            <a:pPr lvl="1"/>
            <a:r>
              <a:rPr lang="en-US" sz="2000" dirty="0"/>
              <a:t>Specifies who has access to the resource and what actions they can perform on it</a:t>
            </a:r>
          </a:p>
          <a:p>
            <a:pPr lvl="1"/>
            <a:r>
              <a:rPr lang="en-US" sz="2000" dirty="0"/>
              <a:t>The policies are </a:t>
            </a:r>
            <a:r>
              <a:rPr lang="en-US" sz="2000" i="1" dirty="0">
                <a:solidFill>
                  <a:srgbClr val="009900"/>
                </a:solidFill>
              </a:rPr>
              <a:t>inline</a:t>
            </a:r>
            <a:r>
              <a:rPr lang="en-US" sz="2000" dirty="0">
                <a:solidFill>
                  <a:srgbClr val="009900"/>
                </a:solidFill>
              </a:rPr>
              <a:t> only</a:t>
            </a:r>
            <a:r>
              <a:rPr lang="en-US" sz="2000" dirty="0"/>
              <a:t>, not managed</a:t>
            </a:r>
          </a:p>
          <a:p>
            <a:r>
              <a:rPr lang="en-US" sz="2400" dirty="0"/>
              <a:t>Resource-based policies are supported only by some AWS services</a:t>
            </a:r>
          </a:p>
          <a:p>
            <a:endParaRPr lang="en-US" sz="2400" dirty="0"/>
          </a:p>
        </p:txBody>
      </p:sp>
      <p:grpSp>
        <p:nvGrpSpPr>
          <p:cNvPr id="5" name="Group 4" descr="AWS account with an S3 bucket named photos in it. The bucket has a resource-based policy defined inline on the bucket. There is also a separate identity-based policy attached to an IAM user named MaryMajor.">
            <a:extLst>
              <a:ext uri="{FF2B5EF4-FFF2-40B4-BE49-F238E27FC236}">
                <a16:creationId xmlns:a16="http://schemas.microsoft.com/office/drawing/2014/main" xmlns="" id="{EA64D4E9-1A59-D47E-F200-AC1B74F22084}"/>
              </a:ext>
            </a:extLst>
          </p:cNvPr>
          <p:cNvGrpSpPr/>
          <p:nvPr/>
        </p:nvGrpSpPr>
        <p:grpSpPr>
          <a:xfrm>
            <a:off x="6118110" y="1841496"/>
            <a:ext cx="5675306" cy="4178809"/>
            <a:chOff x="6118110" y="1841496"/>
            <a:chExt cx="5675306" cy="4178809"/>
          </a:xfrm>
        </p:grpSpPr>
        <p:pic>
          <p:nvPicPr>
            <p:cNvPr id="9" name="Graphic 8">
              <a:extLst>
                <a:ext uri="{FF2B5EF4-FFF2-40B4-BE49-F238E27FC236}">
                  <a16:creationId xmlns:a16="http://schemas.microsoft.com/office/drawing/2014/main" xmlns="" id="{0625163C-A94C-0843-AFB8-32AB1E3DCF2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17568" y="1841496"/>
              <a:ext cx="469900" cy="469900"/>
            </a:xfrm>
            <a:prstGeom prst="rect">
              <a:avLst/>
            </a:prstGeom>
          </p:spPr>
        </p:pic>
        <p:sp>
          <p:nvSpPr>
            <p:cNvPr id="10" name="TextBox 9">
              <a:extLst>
                <a:ext uri="{FF2B5EF4-FFF2-40B4-BE49-F238E27FC236}">
                  <a16:creationId xmlns:a16="http://schemas.microsoft.com/office/drawing/2014/main" xmlns="" id="{1853B595-7431-CC41-A477-15620FF98604}"/>
                </a:ext>
              </a:extLst>
            </p:cNvPr>
            <p:cNvSpPr txBox="1"/>
            <p:nvPr/>
          </p:nvSpPr>
          <p:spPr>
            <a:xfrm>
              <a:off x="8042330" y="2328399"/>
              <a:ext cx="1571025" cy="369332"/>
            </a:xfrm>
            <a:prstGeom prst="rect">
              <a:avLst/>
            </a:prstGeom>
            <a:noFill/>
          </p:spPr>
          <p:txBody>
            <a:bodyPr wrap="square" rtlCol="0">
              <a:spAutoFit/>
            </a:bodyPr>
            <a:lstStyle/>
            <a:p>
              <a:pPr algn="ctr"/>
              <a:r>
                <a:rPr lang="en-US"/>
                <a:t>AWS Account</a:t>
              </a:r>
            </a:p>
          </p:txBody>
        </p:sp>
        <p:sp>
          <p:nvSpPr>
            <p:cNvPr id="11" name="TextBox 10">
              <a:extLst>
                <a:ext uri="{FF2B5EF4-FFF2-40B4-BE49-F238E27FC236}">
                  <a16:creationId xmlns:a16="http://schemas.microsoft.com/office/drawing/2014/main" xmlns="" id="{839D9B91-679F-A546-825C-169BBB3A5AFB}"/>
                </a:ext>
              </a:extLst>
            </p:cNvPr>
            <p:cNvSpPr txBox="1"/>
            <p:nvPr/>
          </p:nvSpPr>
          <p:spPr>
            <a:xfrm>
              <a:off x="6847557" y="4585258"/>
              <a:ext cx="1571025" cy="584775"/>
            </a:xfrm>
            <a:prstGeom prst="rect">
              <a:avLst/>
            </a:prstGeom>
            <a:noFill/>
          </p:spPr>
          <p:txBody>
            <a:bodyPr wrap="square" rtlCol="0">
              <a:spAutoFit/>
            </a:bodyPr>
            <a:lstStyle/>
            <a:p>
              <a:pPr algn="ctr"/>
              <a:r>
                <a:rPr lang="en-US" sz="1600" b="1">
                  <a:solidFill>
                    <a:schemeClr val="accent6"/>
                  </a:solidFill>
                </a:rPr>
                <a:t>Identity-based</a:t>
              </a:r>
              <a:r>
                <a:rPr lang="en-US" sz="1600" b="1">
                  <a:solidFill>
                    <a:schemeClr val="accent5"/>
                  </a:solidFill>
                </a:rPr>
                <a:t> </a:t>
              </a:r>
              <a:r>
                <a:rPr lang="en-US" sz="1600" b="1"/>
                <a:t>policy</a:t>
              </a:r>
            </a:p>
          </p:txBody>
        </p:sp>
        <p:pic>
          <p:nvPicPr>
            <p:cNvPr id="12" name="Graphic 11">
              <a:extLst>
                <a:ext uri="{FF2B5EF4-FFF2-40B4-BE49-F238E27FC236}">
                  <a16:creationId xmlns:a16="http://schemas.microsoft.com/office/drawing/2014/main" xmlns="" id="{D1C8A681-E344-6C4B-8D09-1BE63F8F3351}"/>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398119" y="4144368"/>
              <a:ext cx="469900" cy="469900"/>
            </a:xfrm>
            <a:prstGeom prst="rect">
              <a:avLst/>
            </a:prstGeom>
          </p:spPr>
        </p:pic>
        <p:sp>
          <p:nvSpPr>
            <p:cNvPr id="13" name="TextBox 12">
              <a:extLst>
                <a:ext uri="{FF2B5EF4-FFF2-40B4-BE49-F238E27FC236}">
                  <a16:creationId xmlns:a16="http://schemas.microsoft.com/office/drawing/2014/main" xmlns="" id="{78F59DDB-8AD6-BF46-8D8F-D31072E14C12}"/>
                </a:ext>
              </a:extLst>
            </p:cNvPr>
            <p:cNvSpPr txBox="1"/>
            <p:nvPr/>
          </p:nvSpPr>
          <p:spPr>
            <a:xfrm>
              <a:off x="9423816" y="4582646"/>
              <a:ext cx="1571025" cy="584775"/>
            </a:xfrm>
            <a:prstGeom prst="rect">
              <a:avLst/>
            </a:prstGeom>
            <a:noFill/>
          </p:spPr>
          <p:txBody>
            <a:bodyPr wrap="square" rtlCol="0">
              <a:spAutoFit/>
            </a:bodyPr>
            <a:lstStyle/>
            <a:p>
              <a:pPr algn="ctr"/>
              <a:r>
                <a:rPr lang="en-US" sz="1600" b="1">
                  <a:solidFill>
                    <a:schemeClr val="accent5"/>
                  </a:solidFill>
                </a:rPr>
                <a:t>Resource-based</a:t>
              </a:r>
              <a:r>
                <a:rPr lang="en-US" sz="1600" b="1">
                  <a:solidFill>
                    <a:schemeClr val="accent6"/>
                  </a:solidFill>
                </a:rPr>
                <a:t> </a:t>
              </a:r>
              <a:r>
                <a:rPr lang="en-US" sz="1600" b="1"/>
                <a:t>policy</a:t>
              </a:r>
            </a:p>
          </p:txBody>
        </p:sp>
        <p:pic>
          <p:nvPicPr>
            <p:cNvPr id="14" name="Graphic 13">
              <a:extLst>
                <a:ext uri="{FF2B5EF4-FFF2-40B4-BE49-F238E27FC236}">
                  <a16:creationId xmlns:a16="http://schemas.microsoft.com/office/drawing/2014/main" xmlns="" id="{374ADB8A-2978-3A49-BD9D-1F5913FD0F8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974378" y="4141756"/>
              <a:ext cx="469900" cy="469900"/>
            </a:xfrm>
            <a:prstGeom prst="rect">
              <a:avLst/>
            </a:prstGeom>
          </p:spPr>
        </p:pic>
        <p:sp>
          <p:nvSpPr>
            <p:cNvPr id="16" name="Rectangle 15">
              <a:extLst>
                <a:ext uri="{FF2B5EF4-FFF2-40B4-BE49-F238E27FC236}">
                  <a16:creationId xmlns:a16="http://schemas.microsoft.com/office/drawing/2014/main" xmlns="" id="{BD3CDBA7-1EC1-5041-AD35-69EA0720724D}"/>
                </a:ext>
              </a:extLst>
            </p:cNvPr>
            <p:cNvSpPr/>
            <p:nvPr/>
          </p:nvSpPr>
          <p:spPr>
            <a:xfrm>
              <a:off x="9166869" y="5114952"/>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i="1">
                  <a:solidFill>
                    <a:schemeClr val="tx1"/>
                  </a:solidFill>
                </a:rPr>
                <a:t>Policy grants user </a:t>
              </a:r>
              <a:r>
                <a:rPr lang="en-US" i="1" err="1">
                  <a:solidFill>
                    <a:schemeClr val="tx1"/>
                  </a:solidFill>
                </a:rPr>
                <a:t>MaryMajor</a:t>
              </a:r>
              <a:r>
                <a:rPr lang="en-US" i="1">
                  <a:solidFill>
                    <a:schemeClr val="tx1"/>
                  </a:solidFill>
                </a:rPr>
                <a:t> list, read objects  </a:t>
              </a:r>
            </a:p>
            <a:p>
              <a:pPr algn="ctr"/>
              <a:endParaRPr lang="en-US" i="1">
                <a:solidFill>
                  <a:schemeClr val="tx1"/>
                </a:solidFill>
              </a:endParaRPr>
            </a:p>
          </p:txBody>
        </p:sp>
        <p:sp>
          <p:nvSpPr>
            <p:cNvPr id="17" name="Rectangle 16">
              <a:extLst>
                <a:ext uri="{FF2B5EF4-FFF2-40B4-BE49-F238E27FC236}">
                  <a16:creationId xmlns:a16="http://schemas.microsoft.com/office/drawing/2014/main" xmlns="" id="{2C020818-744D-2C45-9339-58C18DDB0B4E}"/>
                </a:ext>
              </a:extLst>
            </p:cNvPr>
            <p:cNvSpPr/>
            <p:nvPr/>
          </p:nvSpPr>
          <p:spPr>
            <a:xfrm>
              <a:off x="6505829" y="5114952"/>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a:solidFill>
                    <a:schemeClr val="tx1"/>
                  </a:solidFill>
                </a:rPr>
                <a:t>Policy grants list, read objects to the photos bucket </a:t>
              </a:r>
            </a:p>
          </p:txBody>
        </p:sp>
        <p:pic>
          <p:nvPicPr>
            <p:cNvPr id="18" name="Graphic 17">
              <a:extLst>
                <a:ext uri="{FF2B5EF4-FFF2-40B4-BE49-F238E27FC236}">
                  <a16:creationId xmlns:a16="http://schemas.microsoft.com/office/drawing/2014/main" xmlns="" id="{2A57C84A-C026-3B4F-92CC-DC69A417422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974378" y="2835300"/>
              <a:ext cx="469900" cy="469900"/>
            </a:xfrm>
            <a:prstGeom prst="rect">
              <a:avLst/>
            </a:prstGeom>
          </p:spPr>
        </p:pic>
        <p:sp>
          <p:nvSpPr>
            <p:cNvPr id="19" name="TextBox 18">
              <a:extLst>
                <a:ext uri="{FF2B5EF4-FFF2-40B4-BE49-F238E27FC236}">
                  <a16:creationId xmlns:a16="http://schemas.microsoft.com/office/drawing/2014/main" xmlns="" id="{24EF7843-70BC-FA4D-B06E-0B6F6335C92E}"/>
                </a:ext>
              </a:extLst>
            </p:cNvPr>
            <p:cNvSpPr txBox="1"/>
            <p:nvPr/>
          </p:nvSpPr>
          <p:spPr>
            <a:xfrm>
              <a:off x="10349587" y="2777863"/>
              <a:ext cx="1290508" cy="646331"/>
            </a:xfrm>
            <a:prstGeom prst="rect">
              <a:avLst/>
            </a:prstGeom>
            <a:noFill/>
          </p:spPr>
          <p:txBody>
            <a:bodyPr wrap="square" rtlCol="0">
              <a:spAutoFit/>
            </a:bodyPr>
            <a:lstStyle/>
            <a:p>
              <a:pPr algn="ctr"/>
              <a:r>
                <a:rPr lang="en-US"/>
                <a:t>S3 bucket </a:t>
              </a:r>
              <a:r>
                <a:rPr lang="en-US" i="1"/>
                <a:t>photos</a:t>
              </a:r>
            </a:p>
          </p:txBody>
        </p:sp>
        <p:pic>
          <p:nvPicPr>
            <p:cNvPr id="20" name="Graphic 19">
              <a:extLst>
                <a:ext uri="{FF2B5EF4-FFF2-40B4-BE49-F238E27FC236}">
                  <a16:creationId xmlns:a16="http://schemas.microsoft.com/office/drawing/2014/main" xmlns="" id="{256F7C87-540A-9D46-A0C9-89C86870A03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77950" y="2835300"/>
              <a:ext cx="469900" cy="469900"/>
            </a:xfrm>
            <a:prstGeom prst="rect">
              <a:avLst/>
            </a:prstGeom>
          </p:spPr>
        </p:pic>
        <p:sp>
          <p:nvSpPr>
            <p:cNvPr id="21" name="TextBox 20">
              <a:extLst>
                <a:ext uri="{FF2B5EF4-FFF2-40B4-BE49-F238E27FC236}">
                  <a16:creationId xmlns:a16="http://schemas.microsoft.com/office/drawing/2014/main" xmlns="" id="{353EFE2F-3C1F-8748-949E-647066066C47}"/>
                </a:ext>
              </a:extLst>
            </p:cNvPr>
            <p:cNvSpPr txBox="1"/>
            <p:nvPr/>
          </p:nvSpPr>
          <p:spPr>
            <a:xfrm>
              <a:off x="6118110" y="2809753"/>
              <a:ext cx="1369462" cy="646331"/>
            </a:xfrm>
            <a:prstGeom prst="rect">
              <a:avLst/>
            </a:prstGeom>
            <a:noFill/>
          </p:spPr>
          <p:txBody>
            <a:bodyPr wrap="square" rtlCol="0">
              <a:spAutoFit/>
            </a:bodyPr>
            <a:lstStyle/>
            <a:p>
              <a:pPr algn="ctr"/>
              <a:r>
                <a:rPr lang="en-US"/>
                <a:t>IAM user </a:t>
              </a:r>
              <a:r>
                <a:rPr lang="en-US" i="1"/>
                <a:t>MaryMajor</a:t>
              </a:r>
            </a:p>
          </p:txBody>
        </p:sp>
        <p:cxnSp>
          <p:nvCxnSpPr>
            <p:cNvPr id="23" name="Straight Arrow Connector 22">
              <a:extLst>
                <a:ext uri="{FF2B5EF4-FFF2-40B4-BE49-F238E27FC236}">
                  <a16:creationId xmlns:a16="http://schemas.microsoft.com/office/drawing/2014/main" xmlns="" id="{2C4E23F6-7FB8-1744-829E-4F5CA8A8DE77}"/>
                </a:ext>
              </a:extLst>
            </p:cNvPr>
            <p:cNvCxnSpPr>
              <a:endCxn id="20" idx="2"/>
            </p:cNvCxnSpPr>
            <p:nvPr/>
          </p:nvCxnSpPr>
          <p:spPr>
            <a:xfrm flipV="1">
              <a:off x="7611021" y="3305200"/>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971EF548-D5DB-2A4D-A148-A43A946C7DEE}"/>
                </a:ext>
              </a:extLst>
            </p:cNvPr>
            <p:cNvCxnSpPr/>
            <p:nvPr/>
          </p:nvCxnSpPr>
          <p:spPr>
            <a:xfrm flipV="1">
              <a:off x="10226318" y="3290572"/>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25D59DA2-5570-9448-954A-E9DF4E316CF1}"/>
                </a:ext>
              </a:extLst>
            </p:cNvPr>
            <p:cNvSpPr txBox="1"/>
            <p:nvPr/>
          </p:nvSpPr>
          <p:spPr>
            <a:xfrm>
              <a:off x="6559406" y="3577565"/>
              <a:ext cx="1053494" cy="369332"/>
            </a:xfrm>
            <a:prstGeom prst="rect">
              <a:avLst/>
            </a:prstGeom>
            <a:noFill/>
          </p:spPr>
          <p:txBody>
            <a:bodyPr wrap="none" rtlCol="0">
              <a:spAutoFit/>
            </a:bodyPr>
            <a:lstStyle/>
            <a:p>
              <a:r>
                <a:rPr lang="en-US" i="1">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sp>
          <p:nvSpPr>
            <p:cNvPr id="26" name="TextBox 25">
              <a:extLst>
                <a:ext uri="{FF2B5EF4-FFF2-40B4-BE49-F238E27FC236}">
                  <a16:creationId xmlns:a16="http://schemas.microsoft.com/office/drawing/2014/main" xmlns="" id="{8494FDD5-EC37-B744-AE43-06C777E46C07}"/>
                </a:ext>
              </a:extLst>
            </p:cNvPr>
            <p:cNvSpPr txBox="1"/>
            <p:nvPr/>
          </p:nvSpPr>
          <p:spPr>
            <a:xfrm>
              <a:off x="10209328" y="3477791"/>
              <a:ext cx="1584088"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Defined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inline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the bucket</a:t>
              </a:r>
            </a:p>
          </p:txBody>
        </p:sp>
      </p:grpSp>
    </p:spTree>
    <p:custDataLst>
      <p:tags r:id="rId1"/>
    </p:custDataLst>
    <p:extLst>
      <p:ext uri="{BB962C8B-B14F-4D97-AF65-F5344CB8AC3E}">
        <p14:creationId xmlns:p14="http://schemas.microsoft.com/office/powerpoint/2010/main" val="2930029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767DD25-673F-1747-AF72-7EEB20A0B59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5" name="Title 1"/>
          <p:cNvSpPr>
            <a:spLocks noGrp="1"/>
          </p:cNvSpPr>
          <p:nvPr>
            <p:ph type="title"/>
          </p:nvPr>
        </p:nvSpPr>
        <p:spPr/>
        <p:txBody>
          <a:bodyPr/>
          <a:lstStyle/>
          <a:p>
            <a:r>
              <a:rPr lang="en-US"/>
              <a:t>IAM permissions</a:t>
            </a:r>
          </a:p>
        </p:txBody>
      </p:sp>
      <p:sp>
        <p:nvSpPr>
          <p:cNvPr id="3" name="Content Placeholder 2"/>
          <p:cNvSpPr>
            <a:spLocks noGrp="1"/>
          </p:cNvSpPr>
          <p:nvPr>
            <p:ph sz="quarter" idx="21"/>
          </p:nvPr>
        </p:nvSpPr>
        <p:spPr/>
        <p:txBody>
          <a:bodyPr>
            <a:normAutofit/>
          </a:bodyPr>
          <a:lstStyle/>
          <a:p>
            <a:pPr marL="0" indent="0">
              <a:buNone/>
            </a:pPr>
            <a:r>
              <a:rPr lang="en-US">
                <a:latin typeface="+mn-lt"/>
              </a:rPr>
              <a:t>How IAM determines permissions:</a:t>
            </a:r>
          </a:p>
        </p:txBody>
      </p:sp>
      <p:grpSp>
        <p:nvGrpSpPr>
          <p:cNvPr id="6" name="Group 5" descr="Flow chart that starts with the question &quot;is the permissions explicitly denied?&quot; The question has yes and no paths out of it. If No, it goes to the question &quot;Is the permission explicitly allowed?&quot;. Only of the permission is both not explicitly denied and is explicitly allowed is the permission allowed.">
            <a:extLst>
              <a:ext uri="{FF2B5EF4-FFF2-40B4-BE49-F238E27FC236}">
                <a16:creationId xmlns:a16="http://schemas.microsoft.com/office/drawing/2014/main" xmlns="" id="{1FC87B26-3DE7-164A-80EA-0BAADBDE70D5}"/>
              </a:ext>
            </a:extLst>
          </p:cNvPr>
          <p:cNvGrpSpPr/>
          <p:nvPr/>
        </p:nvGrpSpPr>
        <p:grpSpPr>
          <a:xfrm>
            <a:off x="1434191" y="2359577"/>
            <a:ext cx="9523349" cy="2717468"/>
            <a:chOff x="1434191" y="2359577"/>
            <a:chExt cx="9523349" cy="2717468"/>
          </a:xfrm>
        </p:grpSpPr>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lang="en-US" kern="0">
                  <a:solidFill>
                    <a:srgbClr val="474746"/>
                  </a:solidFill>
                  <a:ea typeface="Amazon Ember" panose="020B0603020204020204" pitchFamily="34" charset="0"/>
                  <a:cs typeface="Amazon Ember" panose="020B0603020204020204" pitchFamily="34" charset="0"/>
                </a:rPr>
                <a:t>Is</a:t>
              </a: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 the </a:t>
              </a:r>
              <a:r>
                <a:rPr lang="en-US" kern="0">
                  <a:solidFill>
                    <a:srgbClr val="474746"/>
                  </a:solidFill>
                  <a:ea typeface="Amazon Ember" panose="020B0603020204020204" pitchFamily="34" charset="0"/>
                  <a:cs typeface="Amazon Ember" panose="020B0603020204020204" pitchFamily="34" charset="0"/>
                </a:rPr>
                <a:t>permission explicitly </a:t>
              </a:r>
              <a:r>
                <a:rPr kumimoji="0" lang="en-US" i="1"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denied </a:t>
              </a: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kumimoji="0" lang="en-US"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Is the </a:t>
              </a:r>
              <a:r>
                <a:rPr lang="en-US" kern="0">
                  <a:solidFill>
                    <a:srgbClr val="474746"/>
                  </a:solidFill>
                  <a:ea typeface="Amazon Ember" panose="020B0603020204020204" pitchFamily="34" charset="0"/>
                  <a:cs typeface="Amazon Ember" panose="020B0603020204020204" pitchFamily="34" charset="0"/>
                </a:rPr>
                <a:t>permission explicitly </a:t>
              </a:r>
              <a:r>
                <a:rPr kumimoji="0" lang="en-US" i="1"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allowed </a:t>
              </a: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chemeClr val="accent2"/>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4" y="2821315"/>
              <a:ext cx="2476856"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xmlns="" id="{0221306B-1606-B34A-BFF7-B733BB846CE8}"/>
                </a:ext>
              </a:extLst>
            </p:cNvPr>
            <p:cNvSpPr txBox="1"/>
            <p:nvPr/>
          </p:nvSpPr>
          <p:spPr>
            <a:xfrm>
              <a:off x="8865220" y="3429000"/>
              <a:ext cx="1706136" cy="338554"/>
            </a:xfrm>
            <a:prstGeom prst="rect">
              <a:avLst/>
            </a:prstGeom>
            <a:noFill/>
          </p:spPr>
          <p:txBody>
            <a:bodyPr wrap="square" rtlCol="0">
              <a:spAutoFit/>
            </a:bodyPr>
            <a:lstStyle/>
            <a:p>
              <a:pPr algn="ctr"/>
              <a:r>
                <a:rPr lang="en-US" sz="1600" b="1"/>
                <a:t>Implicit deny</a:t>
              </a:r>
              <a:endParaRPr lang="en-US" sz="1400" b="1"/>
            </a:p>
          </p:txBody>
        </p:sp>
      </p:grpSp>
    </p:spTree>
    <p:custDataLst>
      <p:tags r:id="rId1"/>
    </p:custDataLst>
    <p:extLst>
      <p:ext uri="{BB962C8B-B14F-4D97-AF65-F5344CB8AC3E}">
        <p14:creationId xmlns:p14="http://schemas.microsoft.com/office/powerpoint/2010/main" val="59803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2E544D2-0243-9144-B283-CC358799B220}"/>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28</a:t>
            </a:fld>
            <a:endParaRPr lang="en-US"/>
          </a:p>
        </p:txBody>
      </p:sp>
      <p:sp>
        <p:nvSpPr>
          <p:cNvPr id="2" name="Title 1"/>
          <p:cNvSpPr>
            <a:spLocks noGrp="1"/>
          </p:cNvSpPr>
          <p:nvPr>
            <p:ph type="title"/>
          </p:nvPr>
        </p:nvSpPr>
        <p:spPr/>
        <p:txBody>
          <a:bodyPr/>
          <a:lstStyle/>
          <a:p>
            <a:r>
              <a:rPr lang="en-US"/>
              <a:t>IAM groups</a:t>
            </a:r>
          </a:p>
        </p:txBody>
      </p:sp>
      <p:sp>
        <p:nvSpPr>
          <p:cNvPr id="3" name="Content Placeholder 2"/>
          <p:cNvSpPr>
            <a:spLocks noGrp="1"/>
          </p:cNvSpPr>
          <p:nvPr>
            <p:ph sz="quarter" idx="21"/>
          </p:nvPr>
        </p:nvSpPr>
        <p:spPr>
          <a:xfrm>
            <a:off x="365760" y="1527048"/>
            <a:ext cx="5925312" cy="4645152"/>
          </a:xfrm>
        </p:spPr>
        <p:txBody>
          <a:bodyPr>
            <a:normAutofit lnSpcReduction="10000"/>
          </a:bodyPr>
          <a:lstStyle/>
          <a:p>
            <a:pPr marL="238125" lvl="1" indent="-225425">
              <a:lnSpc>
                <a:spcPct val="150000"/>
              </a:lnSpc>
            </a:pPr>
            <a:r>
              <a:rPr lang="en-US"/>
              <a:t>An </a:t>
            </a:r>
            <a:r>
              <a:rPr lang="en-US" b="1">
                <a:solidFill>
                  <a:schemeClr val="accent6"/>
                </a:solidFill>
              </a:rPr>
              <a:t>IAM group</a:t>
            </a:r>
            <a:r>
              <a:rPr lang="en-US">
                <a:solidFill>
                  <a:schemeClr val="accent6"/>
                </a:solidFill>
              </a:rPr>
              <a:t> </a:t>
            </a:r>
            <a:r>
              <a:rPr lang="en-US"/>
              <a:t>is a collection of IAM users</a:t>
            </a:r>
          </a:p>
          <a:p>
            <a:pPr marL="238125" lvl="1" indent="-225425">
              <a:lnSpc>
                <a:spcPct val="100000"/>
              </a:lnSpc>
            </a:pPr>
            <a:r>
              <a:rPr lang="en-US"/>
              <a:t>A group is used to grant the same permissions to multiple users</a:t>
            </a:r>
          </a:p>
          <a:p>
            <a:pPr marL="695325" lvl="2" indent="-225425">
              <a:lnSpc>
                <a:spcPct val="100000"/>
              </a:lnSpc>
            </a:pPr>
            <a:r>
              <a:rPr lang="en-US"/>
              <a:t>Permissions granted by attaching IAM </a:t>
            </a:r>
            <a:r>
              <a:rPr lang="en-US" i="1"/>
              <a:t>policy </a:t>
            </a:r>
            <a:r>
              <a:rPr lang="en-US"/>
              <a:t>or policies to the group</a:t>
            </a:r>
          </a:p>
          <a:p>
            <a:pPr marL="238125" lvl="1" indent="-225425">
              <a:lnSpc>
                <a:spcPct val="150000"/>
              </a:lnSpc>
            </a:pPr>
            <a:r>
              <a:rPr lang="en-US"/>
              <a:t>A user can belong to multiple groups</a:t>
            </a:r>
          </a:p>
          <a:p>
            <a:pPr marL="238125" lvl="1" indent="-225425">
              <a:lnSpc>
                <a:spcPct val="150000"/>
              </a:lnSpc>
            </a:pPr>
            <a:r>
              <a:rPr lang="en-US"/>
              <a:t>There is no default group</a:t>
            </a:r>
          </a:p>
          <a:p>
            <a:pPr marL="238125" lvl="1" indent="-225425">
              <a:lnSpc>
                <a:spcPct val="150000"/>
              </a:lnSpc>
            </a:pPr>
            <a:r>
              <a:rPr lang="en-US"/>
              <a:t>Groups cannot be nested</a:t>
            </a:r>
          </a:p>
        </p:txBody>
      </p:sp>
      <p:grpSp>
        <p:nvGrpSpPr>
          <p:cNvPr id="4" name="Group 3" descr="An AWS Account with three IAM groups defined (Admins, Developers, and Testers). Each group has two or three users as members.">
            <a:extLst>
              <a:ext uri="{FF2B5EF4-FFF2-40B4-BE49-F238E27FC236}">
                <a16:creationId xmlns:a16="http://schemas.microsoft.com/office/drawing/2014/main" xmlns="" id="{F995F3A1-EFF6-982D-2617-C40E1CAD9392}"/>
              </a:ext>
            </a:extLst>
          </p:cNvPr>
          <p:cNvGrpSpPr/>
          <p:nvPr/>
        </p:nvGrpSpPr>
        <p:grpSpPr>
          <a:xfrm>
            <a:off x="6540500" y="1599188"/>
            <a:ext cx="5009791" cy="3493072"/>
            <a:chOff x="6540500" y="1599188"/>
            <a:chExt cx="5009791" cy="3493072"/>
          </a:xfrm>
        </p:grpSpPr>
        <p:pic>
          <p:nvPicPr>
            <p:cNvPr id="30" name="Graphic 29">
              <a:extLst>
                <a:ext uri="{FF2B5EF4-FFF2-40B4-BE49-F238E27FC236}">
                  <a16:creationId xmlns:a16="http://schemas.microsoft.com/office/drawing/2014/main" xmlns="" id="{066B2145-CAC3-4941-9D02-40AA94A1077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82762" y="1599188"/>
              <a:ext cx="740597" cy="740597"/>
            </a:xfrm>
            <a:prstGeom prst="rect">
              <a:avLst/>
            </a:prstGeom>
          </p:spPr>
        </p:pic>
        <p:sp>
          <p:nvSpPr>
            <p:cNvPr id="34" name="TextBox 33">
              <a:extLst>
                <a:ext uri="{FF2B5EF4-FFF2-40B4-BE49-F238E27FC236}">
                  <a16:creationId xmlns:a16="http://schemas.microsoft.com/office/drawing/2014/main" xmlns="" id="{8BEFED3A-4F1B-3242-BA7E-651C715DDC4F}"/>
                </a:ext>
              </a:extLst>
            </p:cNvPr>
            <p:cNvSpPr txBox="1"/>
            <p:nvPr/>
          </p:nvSpPr>
          <p:spPr>
            <a:xfrm>
              <a:off x="8623581" y="1851261"/>
              <a:ext cx="1364961" cy="584775"/>
            </a:xfrm>
            <a:prstGeom prst="rect">
              <a:avLst/>
            </a:prstGeom>
            <a:noFill/>
          </p:spPr>
          <p:txBody>
            <a:bodyPr wrap="square" rtlCol="0">
              <a:spAutoFit/>
            </a:bodyPr>
            <a:lstStyle/>
            <a:p>
              <a:pPr algn="ctr"/>
              <a:r>
                <a:rPr lang="en-US" sz="1600" b="1"/>
                <a:t>AWS account</a:t>
              </a:r>
            </a:p>
          </p:txBody>
        </p:sp>
        <p:sp>
          <p:nvSpPr>
            <p:cNvPr id="17" name="TextBox 16">
              <a:extLst>
                <a:ext uri="{FF2B5EF4-FFF2-40B4-BE49-F238E27FC236}">
                  <a16:creationId xmlns:a16="http://schemas.microsoft.com/office/drawing/2014/main" xmlns="" id="{90C9B844-4EA4-1742-A219-EEC21786B82F}"/>
                </a:ext>
              </a:extLst>
            </p:cNvPr>
            <p:cNvSpPr txBox="1"/>
            <p:nvPr/>
          </p:nvSpPr>
          <p:spPr>
            <a:xfrm>
              <a:off x="6668743"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a:latin typeface="Amazon Ember Light" panose="020B0403020204020204" pitchFamily="34" charset="0"/>
                  <a:ea typeface="Amazon Ember Light" panose="020B0403020204020204" pitchFamily="34" charset="0"/>
                  <a:cs typeface="Amazon Ember Light" panose="020B0403020204020204" pitchFamily="34" charset="0"/>
                </a:rPr>
                <a:t>Admins</a:t>
              </a:r>
            </a:p>
          </p:txBody>
        </p:sp>
        <p:sp>
          <p:nvSpPr>
            <p:cNvPr id="85" name="TextBox 84">
              <a:extLst>
                <a:ext uri="{FF2B5EF4-FFF2-40B4-BE49-F238E27FC236}">
                  <a16:creationId xmlns:a16="http://schemas.microsoft.com/office/drawing/2014/main" xmlns="" id="{142E8CF6-04AA-4D49-8F61-D0A17CE3A779}"/>
                </a:ext>
              </a:extLst>
            </p:cNvPr>
            <p:cNvSpPr txBox="1"/>
            <p:nvPr/>
          </p:nvSpPr>
          <p:spPr>
            <a:xfrm>
              <a:off x="6540500" y="3549969"/>
              <a:ext cx="1653134" cy="338554"/>
            </a:xfrm>
            <a:prstGeom prst="rect">
              <a:avLst/>
            </a:prstGeom>
            <a:noFill/>
            <a:ln>
              <a:solidFill>
                <a:schemeClr val="accent1">
                  <a:shade val="50000"/>
                </a:schemeClr>
              </a:solidFill>
            </a:ln>
          </p:spPr>
          <p:txBody>
            <a:bodyPr wrap="none" rtlCol="0">
              <a:noAutofit/>
            </a:bodyPr>
            <a:lstStyle/>
            <a:p>
              <a:pPr algn="ctr"/>
              <a:r>
                <a:rPr lang="en-US"/>
                <a:t>Carlos Salazar</a:t>
              </a:r>
            </a:p>
          </p:txBody>
        </p:sp>
        <p:sp>
          <p:nvSpPr>
            <p:cNvPr id="86" name="TextBox 85">
              <a:extLst>
                <a:ext uri="{FF2B5EF4-FFF2-40B4-BE49-F238E27FC236}">
                  <a16:creationId xmlns:a16="http://schemas.microsoft.com/office/drawing/2014/main" xmlns="" id="{28821B09-4B05-FD41-BE13-CA347103E6F3}"/>
                </a:ext>
              </a:extLst>
            </p:cNvPr>
            <p:cNvSpPr txBox="1"/>
            <p:nvPr/>
          </p:nvSpPr>
          <p:spPr>
            <a:xfrm>
              <a:off x="6540500" y="4150792"/>
              <a:ext cx="1653134" cy="338554"/>
            </a:xfrm>
            <a:prstGeom prst="rect">
              <a:avLst/>
            </a:prstGeom>
            <a:noFill/>
            <a:ln>
              <a:solidFill>
                <a:schemeClr val="accent1">
                  <a:shade val="50000"/>
                </a:schemeClr>
              </a:solidFill>
            </a:ln>
          </p:spPr>
          <p:txBody>
            <a:bodyPr wrap="none" rtlCol="0">
              <a:noAutofit/>
            </a:bodyPr>
            <a:lstStyle/>
            <a:p>
              <a:pPr algn="ctr"/>
              <a:r>
                <a:rPr lang="en-US"/>
                <a:t>Márcia Oliveira</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TextBox 87">
              <a:extLst>
                <a:ext uri="{FF2B5EF4-FFF2-40B4-BE49-F238E27FC236}">
                  <a16:creationId xmlns:a16="http://schemas.microsoft.com/office/drawing/2014/main" xmlns="" id="{F0F13199-A3F2-424B-BA5F-9A4E5AEA6419}"/>
                </a:ext>
              </a:extLst>
            </p:cNvPr>
            <p:cNvSpPr txBox="1"/>
            <p:nvPr/>
          </p:nvSpPr>
          <p:spPr>
            <a:xfrm>
              <a:off x="8419623" y="3549818"/>
              <a:ext cx="1371600" cy="338554"/>
            </a:xfrm>
            <a:prstGeom prst="rect">
              <a:avLst/>
            </a:prstGeom>
            <a:noFill/>
            <a:ln>
              <a:solidFill>
                <a:schemeClr val="accent1">
                  <a:shade val="50000"/>
                </a:schemeClr>
              </a:solidFill>
            </a:ln>
          </p:spPr>
          <p:txBody>
            <a:bodyPr wrap="none" rtlCol="0">
              <a:noAutofit/>
            </a:bodyPr>
            <a:lstStyle/>
            <a:p>
              <a:pPr algn="ctr"/>
              <a:r>
                <a:rPr lang="en-US"/>
                <a:t>Li Juan</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TextBox 88">
              <a:extLst>
                <a:ext uri="{FF2B5EF4-FFF2-40B4-BE49-F238E27FC236}">
                  <a16:creationId xmlns:a16="http://schemas.microsoft.com/office/drawing/2014/main" xmlns="" id="{630A0B66-2323-F64B-835E-27873E3FB6CB}"/>
                </a:ext>
              </a:extLst>
            </p:cNvPr>
            <p:cNvSpPr txBox="1"/>
            <p:nvPr/>
          </p:nvSpPr>
          <p:spPr>
            <a:xfrm>
              <a:off x="8400832" y="4150792"/>
              <a:ext cx="1371600" cy="338554"/>
            </a:xfrm>
            <a:prstGeom prst="rect">
              <a:avLst/>
            </a:prstGeom>
            <a:noFill/>
            <a:ln>
              <a:solidFill>
                <a:schemeClr val="accent1">
                  <a:shade val="50000"/>
                </a:schemeClr>
              </a:solidFill>
            </a:ln>
          </p:spPr>
          <p:txBody>
            <a:bodyPr wrap="none" rtlCol="0">
              <a:noAutofit/>
            </a:bodyPr>
            <a:lstStyle/>
            <a:p>
              <a:pPr algn="ctr"/>
              <a:r>
                <a:rPr lang="en-US"/>
                <a:t>Mary Major</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xmlns="" id="{B15377B5-5BD5-4243-9C7F-A8CAF31FC406}"/>
                </a:ext>
              </a:extLst>
            </p:cNvPr>
            <p:cNvSpPr txBox="1"/>
            <p:nvPr/>
          </p:nvSpPr>
          <p:spPr>
            <a:xfrm>
              <a:off x="8419623" y="4753706"/>
              <a:ext cx="1371600" cy="338554"/>
            </a:xfrm>
            <a:prstGeom prst="rect">
              <a:avLst/>
            </a:prstGeom>
            <a:noFill/>
            <a:ln>
              <a:solidFill>
                <a:schemeClr val="accent1">
                  <a:shade val="50000"/>
                </a:schemeClr>
              </a:solidFill>
            </a:ln>
          </p:spPr>
          <p:txBody>
            <a:bodyPr wrap="none" rtlCol="0">
              <a:noAutofit/>
            </a:bodyPr>
            <a:lstStyle/>
            <a:p>
              <a:pPr algn="ctr"/>
              <a:r>
                <a:rPr lang="en-US"/>
                <a:t>Richard Roe</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a:extLst>
                <a:ext uri="{FF2B5EF4-FFF2-40B4-BE49-F238E27FC236}">
                  <a16:creationId xmlns:a16="http://schemas.microsoft.com/office/drawing/2014/main" xmlns="" id="{1DB72958-4F4B-7C4D-B96D-CC83925EE0A3}"/>
                </a:ext>
              </a:extLst>
            </p:cNvPr>
            <p:cNvSpPr txBox="1"/>
            <p:nvPr/>
          </p:nvSpPr>
          <p:spPr>
            <a:xfrm>
              <a:off x="10168636" y="3549818"/>
              <a:ext cx="1371600" cy="338554"/>
            </a:xfrm>
            <a:prstGeom prst="rect">
              <a:avLst/>
            </a:prstGeom>
            <a:noFill/>
            <a:ln>
              <a:solidFill>
                <a:schemeClr val="accent1">
                  <a:shade val="50000"/>
                </a:schemeClr>
              </a:solidFill>
            </a:ln>
          </p:spPr>
          <p:txBody>
            <a:bodyPr wrap="none" rtlCol="0">
              <a:noAutofit/>
            </a:bodyPr>
            <a:lstStyle/>
            <a:p>
              <a:pPr algn="ctr"/>
              <a:r>
                <a:rPr lang="en-US"/>
                <a:t>Zhang Wei</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a:extLst>
                <a:ext uri="{FF2B5EF4-FFF2-40B4-BE49-F238E27FC236}">
                  <a16:creationId xmlns:a16="http://schemas.microsoft.com/office/drawing/2014/main" xmlns="" id="{1076B15C-8D15-A743-84AA-4593084C771F}"/>
                </a:ext>
              </a:extLst>
            </p:cNvPr>
            <p:cNvSpPr txBox="1"/>
            <p:nvPr/>
          </p:nvSpPr>
          <p:spPr>
            <a:xfrm>
              <a:off x="10168636" y="4131346"/>
              <a:ext cx="1371600" cy="338554"/>
            </a:xfrm>
            <a:prstGeom prst="rect">
              <a:avLst/>
            </a:prstGeom>
            <a:noFill/>
            <a:ln>
              <a:solidFill>
                <a:schemeClr val="accent1">
                  <a:shade val="50000"/>
                </a:schemeClr>
              </a:solidFill>
            </a:ln>
          </p:spPr>
          <p:txBody>
            <a:bodyPr wrap="none" rtlCol="0">
              <a:noAutofit/>
            </a:bodyPr>
            <a:lstStyle/>
            <a:p>
              <a:pPr algn="ctr"/>
              <a:r>
                <a:rPr lang="en-US"/>
                <a:t>John Stiles</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TextBox 93">
              <a:extLst>
                <a:ext uri="{FF2B5EF4-FFF2-40B4-BE49-F238E27FC236}">
                  <a16:creationId xmlns:a16="http://schemas.microsoft.com/office/drawing/2014/main" xmlns="" id="{CBCE4D4F-85FF-6E41-8AE8-D274F5C5A75D}"/>
                </a:ext>
              </a:extLst>
            </p:cNvPr>
            <p:cNvSpPr txBox="1"/>
            <p:nvPr/>
          </p:nvSpPr>
          <p:spPr>
            <a:xfrm>
              <a:off x="10168636" y="4745333"/>
              <a:ext cx="1371600" cy="338554"/>
            </a:xfrm>
            <a:prstGeom prst="rect">
              <a:avLst/>
            </a:prstGeom>
            <a:noFill/>
            <a:ln>
              <a:solidFill>
                <a:schemeClr val="accent1">
                  <a:shade val="50000"/>
                </a:schemeClr>
              </a:solidFill>
            </a:ln>
          </p:spPr>
          <p:txBody>
            <a:bodyPr wrap="none" rtlCol="0">
              <a:noAutofit/>
            </a:bodyPr>
            <a:lstStyle/>
            <a:p>
              <a:pPr algn="ctr"/>
              <a:r>
                <a:rPr lang="en-US"/>
                <a:t>Li Juan</a:t>
              </a: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a:extLst>
                <a:ext uri="{FF2B5EF4-FFF2-40B4-BE49-F238E27FC236}">
                  <a16:creationId xmlns:a16="http://schemas.microsoft.com/office/drawing/2014/main" xmlns="" id="{41009256-AF7B-3D44-A977-041B3A1ECCFE}"/>
                </a:ext>
              </a:extLst>
            </p:cNvPr>
            <p:cNvSpPr txBox="1"/>
            <p:nvPr/>
          </p:nvSpPr>
          <p:spPr>
            <a:xfrm>
              <a:off x="8404629"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a:latin typeface="Amazon Ember Light" panose="020B0403020204020204" pitchFamily="34" charset="0"/>
                  <a:ea typeface="Amazon Ember Light" panose="020B0403020204020204" pitchFamily="34" charset="0"/>
                  <a:cs typeface="Amazon Ember Light" panose="020B0403020204020204" pitchFamily="34" charset="0"/>
                </a:rPr>
                <a:t>Developers</a:t>
              </a:r>
            </a:p>
          </p:txBody>
        </p:sp>
        <p:sp>
          <p:nvSpPr>
            <p:cNvPr id="96" name="TextBox 95">
              <a:extLst>
                <a:ext uri="{FF2B5EF4-FFF2-40B4-BE49-F238E27FC236}">
                  <a16:creationId xmlns:a16="http://schemas.microsoft.com/office/drawing/2014/main" xmlns="" id="{EF0686A0-B84D-7742-A828-762096AC8EE0}"/>
                </a:ext>
              </a:extLst>
            </p:cNvPr>
            <p:cNvSpPr txBox="1"/>
            <p:nvPr/>
          </p:nvSpPr>
          <p:spPr>
            <a:xfrm>
              <a:off x="10153642"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Testers</a:t>
              </a:r>
            </a:p>
          </p:txBody>
        </p:sp>
        <p:cxnSp>
          <p:nvCxnSpPr>
            <p:cNvPr id="19" name="Straight Connector 18">
              <a:extLst>
                <a:ext uri="{FF2B5EF4-FFF2-40B4-BE49-F238E27FC236}">
                  <a16:creationId xmlns:a16="http://schemas.microsoft.com/office/drawing/2014/main" xmlns="" id="{6B6949D7-98F2-434C-8A28-DED29B9A0562}"/>
                </a:ext>
              </a:extLst>
            </p:cNvPr>
            <p:cNvCxnSpPr>
              <a:stCxn id="17" idx="2"/>
              <a:endCxn id="85" idx="0"/>
            </p:cNvCxnSpPr>
            <p:nvPr/>
          </p:nvCxnSpPr>
          <p:spPr>
            <a:xfrm flipH="1">
              <a:off x="7367067" y="3335231"/>
              <a:ext cx="1" cy="214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98958F31-FD0C-E241-AA1D-ECB3FA86560D}"/>
                </a:ext>
              </a:extLst>
            </p:cNvPr>
            <p:cNvCxnSpPr>
              <a:stCxn id="95" idx="2"/>
              <a:endCxn id="88" idx="0"/>
            </p:cNvCxnSpPr>
            <p:nvPr/>
          </p:nvCxnSpPr>
          <p:spPr>
            <a:xfrm>
              <a:off x="9102954"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ACBB058-9A07-884F-A855-21B10309BDE9}"/>
                </a:ext>
              </a:extLst>
            </p:cNvPr>
            <p:cNvCxnSpPr>
              <a:stCxn id="96" idx="2"/>
              <a:endCxn id="92" idx="0"/>
            </p:cNvCxnSpPr>
            <p:nvPr/>
          </p:nvCxnSpPr>
          <p:spPr>
            <a:xfrm>
              <a:off x="10851967"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4067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7AA5159F-880E-4146-A937-036EDCACD01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7" name="Title 6">
            <a:extLst>
              <a:ext uri="{FF2B5EF4-FFF2-40B4-BE49-F238E27FC236}">
                <a16:creationId xmlns:a16="http://schemas.microsoft.com/office/drawing/2014/main" xmlns="" id="{FF6A01E8-560D-0148-9E8E-78BC8FCAAF43}"/>
              </a:ext>
            </a:extLst>
          </p:cNvPr>
          <p:cNvSpPr>
            <a:spLocks noGrp="1"/>
          </p:cNvSpPr>
          <p:nvPr>
            <p:ph type="title"/>
          </p:nvPr>
        </p:nvSpPr>
        <p:spPr/>
        <p:txBody>
          <a:bodyPr/>
          <a:lstStyle/>
          <a:p>
            <a:r>
              <a:rPr lang="en-US"/>
              <a:t>IAM roles</a:t>
            </a:r>
          </a:p>
        </p:txBody>
      </p:sp>
      <p:sp>
        <p:nvSpPr>
          <p:cNvPr id="8" name="Content Placeholder 7">
            <a:extLst>
              <a:ext uri="{FF2B5EF4-FFF2-40B4-BE49-F238E27FC236}">
                <a16:creationId xmlns:a16="http://schemas.microsoft.com/office/drawing/2014/main" xmlns="" id="{63B2245D-7705-9A4B-BDC7-EB3E2743BD57}"/>
              </a:ext>
            </a:extLst>
          </p:cNvPr>
          <p:cNvSpPr>
            <a:spLocks noGrp="1"/>
          </p:cNvSpPr>
          <p:nvPr>
            <p:ph sz="quarter" idx="21"/>
          </p:nvPr>
        </p:nvSpPr>
        <p:spPr/>
        <p:txBody>
          <a:bodyPr>
            <a:normAutofit lnSpcReduction="10000"/>
          </a:bodyPr>
          <a:lstStyle/>
          <a:p>
            <a:r>
              <a:rPr lang="en-US"/>
              <a:t>An </a:t>
            </a:r>
            <a:r>
              <a:rPr lang="en-US" b="1">
                <a:solidFill>
                  <a:schemeClr val="accent6"/>
                </a:solidFill>
              </a:rPr>
              <a:t>IAM role </a:t>
            </a:r>
            <a:r>
              <a:rPr lang="en-US"/>
              <a:t>is an IAM identity with specific permissions</a:t>
            </a:r>
          </a:p>
          <a:p>
            <a:r>
              <a:rPr lang="en-US"/>
              <a:t>Similar to an IAM user</a:t>
            </a:r>
          </a:p>
          <a:p>
            <a:pPr lvl="1"/>
            <a:r>
              <a:rPr lang="en-US" sz="2000"/>
              <a:t>Attach permissions policies to it</a:t>
            </a:r>
          </a:p>
          <a:p>
            <a:r>
              <a:rPr lang="en-US"/>
              <a:t>Different from an IAM user </a:t>
            </a:r>
          </a:p>
          <a:p>
            <a:pPr lvl="1"/>
            <a:r>
              <a:rPr lang="en-US" sz="2000"/>
              <a:t>Not uniquely associated with one person</a:t>
            </a:r>
          </a:p>
          <a:p>
            <a:pPr lvl="1"/>
            <a:r>
              <a:rPr lang="en-US" sz="2000"/>
              <a:t>Intended to be </a:t>
            </a:r>
            <a:r>
              <a:rPr lang="en-US" sz="2000" i="1">
                <a:solidFill>
                  <a:schemeClr val="accent5"/>
                </a:solidFill>
              </a:rPr>
              <a:t>assumable</a:t>
            </a:r>
            <a:r>
              <a:rPr lang="en-US" sz="2000"/>
              <a:t> by a </a:t>
            </a:r>
            <a:r>
              <a:rPr lang="en-US" sz="2000" b="1">
                <a:solidFill>
                  <a:schemeClr val="accent6"/>
                </a:solidFill>
              </a:rPr>
              <a:t>person</a:t>
            </a:r>
            <a:r>
              <a:rPr lang="en-US" sz="2000"/>
              <a:t>, </a:t>
            </a:r>
            <a:r>
              <a:rPr lang="en-US" sz="2000" b="1">
                <a:solidFill>
                  <a:schemeClr val="accent6"/>
                </a:solidFill>
              </a:rPr>
              <a:t>application</a:t>
            </a:r>
            <a:r>
              <a:rPr lang="en-US" sz="2000"/>
              <a:t>, or </a:t>
            </a:r>
            <a:r>
              <a:rPr lang="en-US" sz="2000" b="1">
                <a:solidFill>
                  <a:schemeClr val="accent6"/>
                </a:solidFill>
              </a:rPr>
              <a:t>service</a:t>
            </a:r>
            <a:endParaRPr lang="en-US">
              <a:solidFill>
                <a:schemeClr val="accent6"/>
              </a:solidFill>
            </a:endParaRPr>
          </a:p>
          <a:p>
            <a:r>
              <a:rPr lang="en-US"/>
              <a:t>Role provides </a:t>
            </a:r>
            <a:r>
              <a:rPr lang="en-US" i="1">
                <a:solidFill>
                  <a:schemeClr val="accent5"/>
                </a:solidFill>
              </a:rPr>
              <a:t>temporary</a:t>
            </a:r>
            <a:r>
              <a:rPr lang="en-US"/>
              <a:t> security credentials </a:t>
            </a:r>
          </a:p>
          <a:p>
            <a:r>
              <a:rPr lang="en-US"/>
              <a:t>Examples of how IAM roles are used to </a:t>
            </a:r>
            <a:r>
              <a:rPr lang="en-US" b="1">
                <a:solidFill>
                  <a:schemeClr val="accent6"/>
                </a:solidFill>
              </a:rPr>
              <a:t>delegate</a:t>
            </a:r>
            <a:r>
              <a:rPr lang="en-US"/>
              <a:t> access – </a:t>
            </a:r>
          </a:p>
          <a:p>
            <a:pPr lvl="1"/>
            <a:r>
              <a:rPr lang="en-US" sz="2000"/>
              <a:t>Used by an IAM user in the same AWS account as the role </a:t>
            </a:r>
          </a:p>
          <a:p>
            <a:pPr lvl="1"/>
            <a:r>
              <a:rPr lang="en-US" sz="2000"/>
              <a:t>Used by an AWS service—such as Amazon EC2—in the same account as the role</a:t>
            </a:r>
          </a:p>
          <a:p>
            <a:pPr lvl="1"/>
            <a:r>
              <a:rPr lang="en-US" sz="2000"/>
              <a:t>Used by an IAM user in a different AWS account than the role</a:t>
            </a:r>
          </a:p>
        </p:txBody>
      </p:sp>
      <p:sp>
        <p:nvSpPr>
          <p:cNvPr id="10" name="TextBox 9">
            <a:extLst>
              <a:ext uri="{FF2B5EF4-FFF2-40B4-BE49-F238E27FC236}">
                <a16:creationId xmlns:a16="http://schemas.microsoft.com/office/drawing/2014/main" xmlns="" id="{39650093-E147-004A-A7E4-AD0571DA1596}"/>
              </a:ext>
            </a:extLst>
          </p:cNvPr>
          <p:cNvSpPr txBox="1"/>
          <p:nvPr/>
        </p:nvSpPr>
        <p:spPr>
          <a:xfrm>
            <a:off x="10201875" y="2688026"/>
            <a:ext cx="1571025" cy="338554"/>
          </a:xfrm>
          <a:prstGeom prst="rect">
            <a:avLst/>
          </a:prstGeom>
          <a:noFill/>
        </p:spPr>
        <p:txBody>
          <a:bodyPr wrap="square" rtlCol="0">
            <a:spAutoFit/>
          </a:bodyPr>
          <a:lstStyle/>
          <a:p>
            <a:pPr algn="ctr"/>
            <a:r>
              <a:rPr lang="en-US" sz="1600" b="1"/>
              <a:t>IAM role</a:t>
            </a:r>
          </a:p>
        </p:txBody>
      </p:sp>
      <p:pic>
        <p:nvPicPr>
          <p:cNvPr id="9" name="Graphic 8">
            <a:extLst>
              <a:ext uri="{FF2B5EF4-FFF2-40B4-BE49-F238E27FC236}">
                <a16:creationId xmlns:a16="http://schemas.microsoft.com/office/drawing/2014/main" xmlns="" id="{D465B365-4F51-444B-99E8-8936E75A5F5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472928" y="1821668"/>
            <a:ext cx="994748" cy="994748"/>
          </a:xfrm>
          <a:prstGeom prst="rect">
            <a:avLst/>
          </a:prstGeom>
        </p:spPr>
      </p:pic>
    </p:spTree>
    <p:custDataLst>
      <p:tags r:id="rId1"/>
    </p:custDataLst>
    <p:extLst>
      <p:ext uri="{BB962C8B-B14F-4D97-AF65-F5344CB8AC3E}">
        <p14:creationId xmlns:p14="http://schemas.microsoft.com/office/powerpoint/2010/main" val="318278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17933E2-EE90-C246-AEFF-135CA8848EB0}"/>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59552" cy="5294376"/>
          </a:xfrm>
        </p:spPr>
        <p:txBody>
          <a:bodyPr>
            <a:normAutofit lnSpcReduction="10000"/>
          </a:bodyPr>
          <a:lstStyle/>
          <a:p>
            <a:pPr marL="0" indent="0">
              <a:buNone/>
            </a:pPr>
            <a:r>
              <a:rPr lang="en-US" b="1" dirty="0">
                <a:latin typeface="+mn-lt"/>
              </a:rPr>
              <a:t>Topics</a:t>
            </a:r>
          </a:p>
          <a:p>
            <a:r>
              <a:rPr lang="en-US" sz="2000" dirty="0">
                <a:latin typeface="+mn-lt"/>
              </a:rPr>
              <a:t>AWS shared responsibility model</a:t>
            </a:r>
          </a:p>
          <a:p>
            <a:endParaRPr lang="en-US" sz="2000" dirty="0" smtClean="0">
              <a:latin typeface="+mn-lt"/>
            </a:endParaRPr>
          </a:p>
          <a:p>
            <a:r>
              <a:rPr lang="en-US" sz="2000" dirty="0" smtClean="0">
                <a:latin typeface="+mn-lt"/>
              </a:rPr>
              <a:t>AWS </a:t>
            </a:r>
            <a:r>
              <a:rPr lang="en-US" sz="2000" dirty="0">
                <a:latin typeface="+mn-lt"/>
              </a:rPr>
              <a:t>Identity and Access Management (IAM)</a:t>
            </a:r>
          </a:p>
          <a:p>
            <a:endParaRPr lang="en-US" sz="2000" dirty="0" smtClean="0">
              <a:latin typeface="+mn-lt"/>
            </a:endParaRPr>
          </a:p>
          <a:p>
            <a:r>
              <a:rPr lang="en-US" sz="2000" dirty="0" smtClean="0">
                <a:latin typeface="+mn-lt"/>
              </a:rPr>
              <a:t>Securing </a:t>
            </a:r>
            <a:r>
              <a:rPr lang="en-US" sz="2000" dirty="0">
                <a:latin typeface="+mn-lt"/>
              </a:rPr>
              <a:t>a new AWS account</a:t>
            </a:r>
          </a:p>
          <a:p>
            <a:endParaRPr lang="en-US" sz="2000" dirty="0" smtClean="0">
              <a:latin typeface="+mn-lt"/>
            </a:endParaRPr>
          </a:p>
          <a:p>
            <a:r>
              <a:rPr lang="en-US" sz="2000" dirty="0" smtClean="0">
                <a:latin typeface="+mn-lt"/>
              </a:rPr>
              <a:t>Securing </a:t>
            </a:r>
            <a:r>
              <a:rPr lang="en-US" sz="2000" dirty="0">
                <a:latin typeface="+mn-lt"/>
              </a:rPr>
              <a:t>accounts</a:t>
            </a:r>
          </a:p>
          <a:p>
            <a:endParaRPr lang="en-US" sz="2000" dirty="0" smtClean="0">
              <a:latin typeface="+mn-lt"/>
            </a:endParaRPr>
          </a:p>
          <a:p>
            <a:r>
              <a:rPr lang="en-US" sz="2000" dirty="0" smtClean="0">
                <a:latin typeface="+mn-lt"/>
              </a:rPr>
              <a:t>Securing </a:t>
            </a:r>
            <a:r>
              <a:rPr lang="en-US" sz="2000" dirty="0">
                <a:latin typeface="+mn-lt"/>
              </a:rPr>
              <a:t>data on AWS</a:t>
            </a:r>
          </a:p>
          <a:p>
            <a:endParaRPr lang="en-US" sz="2000" dirty="0" smtClean="0">
              <a:latin typeface="+mn-lt"/>
            </a:endParaRPr>
          </a:p>
          <a:p>
            <a:r>
              <a:rPr lang="en-US" sz="2000" dirty="0" smtClean="0">
                <a:latin typeface="+mn-lt"/>
              </a:rPr>
              <a:t>Working </a:t>
            </a:r>
            <a:r>
              <a:rPr lang="en-US" sz="2000" dirty="0">
                <a:latin typeface="+mn-lt"/>
              </a:rPr>
              <a:t>to ensure compliance</a:t>
            </a:r>
            <a:endParaRPr lang="en-US" dirty="0">
              <a:latin typeface="+mn-lt"/>
            </a:endParaRPr>
          </a:p>
        </p:txBody>
      </p:sp>
      <p:sp>
        <p:nvSpPr>
          <p:cNvPr id="6" name="Content Placeholder 5">
            <a:extLst>
              <a:ext uri="{FF2B5EF4-FFF2-40B4-BE49-F238E27FC236}">
                <a16:creationId xmlns:a16="http://schemas.microsoft.com/office/drawing/2014/main" xmlns="" id="{79AB60CE-670C-974B-8C37-C3795121745F}"/>
              </a:ext>
            </a:extLst>
          </p:cNvPr>
          <p:cNvSpPr>
            <a:spLocks noGrp="1"/>
          </p:cNvSpPr>
          <p:nvPr>
            <p:ph idx="4294967295"/>
          </p:nvPr>
        </p:nvSpPr>
        <p:spPr>
          <a:xfrm>
            <a:off x="6099048" y="1143000"/>
            <a:ext cx="5559552" cy="4649788"/>
          </a:xfrm>
        </p:spPr>
        <p:txBody>
          <a:bodyPr/>
          <a:lstStyle/>
          <a:p>
            <a:pPr marL="0" indent="0">
              <a:buNone/>
            </a:pPr>
            <a:r>
              <a:rPr lang="en-US" b="1" dirty="0">
                <a:latin typeface="+mn-lt"/>
              </a:rPr>
              <a:t>Activities</a:t>
            </a:r>
          </a:p>
          <a:p>
            <a:r>
              <a:rPr lang="en-US" sz="2000" dirty="0">
                <a:latin typeface="+mn-lt"/>
              </a:rPr>
              <a:t>AWS shared responsibility model activity</a:t>
            </a:r>
          </a:p>
          <a:p>
            <a:pPr marL="0" indent="0">
              <a:buNone/>
            </a:pPr>
            <a:endParaRPr lang="en-US" sz="2400" dirty="0">
              <a:latin typeface="+mn-lt"/>
            </a:endParaRPr>
          </a:p>
          <a:p>
            <a:pPr marL="0" indent="0">
              <a:buNone/>
            </a:pPr>
            <a:r>
              <a:rPr lang="en-US" b="1" dirty="0">
                <a:latin typeface="+mn-lt"/>
              </a:rPr>
              <a:t>Lab</a:t>
            </a:r>
          </a:p>
          <a:p>
            <a:r>
              <a:rPr lang="en-US" sz="2000" dirty="0"/>
              <a:t>Introduction to AWS IAM</a:t>
            </a:r>
          </a:p>
          <a:p>
            <a:pPr marL="0" indent="0">
              <a:buNone/>
            </a:pPr>
            <a:endParaRPr lang="en-US" dirty="0">
              <a:latin typeface="+mn-lt"/>
            </a:endParaRPr>
          </a:p>
        </p:txBody>
      </p:sp>
    </p:spTree>
    <p:custDataLst>
      <p:tags r:id="rId1"/>
    </p:custDataLst>
    <p:extLst>
      <p:ext uri="{BB962C8B-B14F-4D97-AF65-F5344CB8AC3E}">
        <p14:creationId xmlns:p14="http://schemas.microsoft.com/office/powerpoint/2010/main" val="20891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3C3E2C2-D781-D342-BF87-1DAE86B96FD1}"/>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30</a:t>
            </a:fld>
            <a:endParaRPr lang="en-US"/>
          </a:p>
        </p:txBody>
      </p:sp>
      <p:sp>
        <p:nvSpPr>
          <p:cNvPr id="2" name="Title 1">
            <a:extLst>
              <a:ext uri="{FF2B5EF4-FFF2-40B4-BE49-F238E27FC236}">
                <a16:creationId xmlns:a16="http://schemas.microsoft.com/office/drawing/2014/main" xmlns="" id="{A7D0B966-2A75-3441-A3F3-744B043BF4AE}"/>
              </a:ext>
            </a:extLst>
          </p:cNvPr>
          <p:cNvSpPr>
            <a:spLocks noGrp="1"/>
          </p:cNvSpPr>
          <p:nvPr>
            <p:ph type="title"/>
          </p:nvPr>
        </p:nvSpPr>
        <p:spPr/>
        <p:txBody>
          <a:bodyPr/>
          <a:lstStyle/>
          <a:p>
            <a:r>
              <a:rPr lang="en-US"/>
              <a:t>Example use of an IAM role</a:t>
            </a:r>
          </a:p>
        </p:txBody>
      </p:sp>
      <p:sp>
        <p:nvSpPr>
          <p:cNvPr id="3" name="Content Placeholder 2">
            <a:extLst>
              <a:ext uri="{FF2B5EF4-FFF2-40B4-BE49-F238E27FC236}">
                <a16:creationId xmlns:a16="http://schemas.microsoft.com/office/drawing/2014/main" xmlns="" id="{C42A5133-5791-384E-8F8A-B3FBDC54F030}"/>
              </a:ext>
            </a:extLst>
          </p:cNvPr>
          <p:cNvSpPr>
            <a:spLocks noGrp="1"/>
          </p:cNvSpPr>
          <p:nvPr>
            <p:ph sz="quarter" idx="21"/>
          </p:nvPr>
        </p:nvSpPr>
        <p:spPr>
          <a:xfrm>
            <a:off x="365760" y="1527048"/>
            <a:ext cx="4517136" cy="4645152"/>
          </a:xfrm>
        </p:spPr>
        <p:txBody>
          <a:bodyPr/>
          <a:lstStyle/>
          <a:p>
            <a:pPr marL="0" indent="0">
              <a:buNone/>
            </a:pPr>
            <a:r>
              <a:rPr lang="en-US" sz="2400" b="1">
                <a:solidFill>
                  <a:schemeClr val="accent5"/>
                </a:solidFill>
              </a:rPr>
              <a:t>Scenario</a:t>
            </a:r>
            <a:r>
              <a:rPr lang="en-US" sz="2400"/>
              <a:t>: </a:t>
            </a:r>
          </a:p>
          <a:p>
            <a:r>
              <a:rPr lang="en-US" sz="1800"/>
              <a:t>An application that runs on an EC2 instance needs access to an S3 bucket</a:t>
            </a:r>
          </a:p>
          <a:p>
            <a:pPr marL="0" indent="0">
              <a:buNone/>
            </a:pPr>
            <a:endParaRPr lang="en-US" sz="2400"/>
          </a:p>
          <a:p>
            <a:pPr marL="0" indent="0">
              <a:buNone/>
            </a:pPr>
            <a:r>
              <a:rPr lang="en-US" sz="2400" b="1">
                <a:solidFill>
                  <a:schemeClr val="accent6"/>
                </a:solidFill>
              </a:rPr>
              <a:t>Solution</a:t>
            </a:r>
            <a:r>
              <a:rPr lang="en-US" sz="2400"/>
              <a:t>:</a:t>
            </a:r>
          </a:p>
          <a:p>
            <a:r>
              <a:rPr lang="en-US" sz="1800"/>
              <a:t>Define an IAM policy that grants access to the S3 bucket. </a:t>
            </a:r>
          </a:p>
          <a:p>
            <a:r>
              <a:rPr lang="en-US" sz="1800"/>
              <a:t>Attach the policy to a role</a:t>
            </a:r>
          </a:p>
          <a:p>
            <a:r>
              <a:rPr lang="en-US" sz="1800"/>
              <a:t>Allow the EC2 instance to assume the role</a:t>
            </a:r>
          </a:p>
        </p:txBody>
      </p:sp>
      <p:grpSp>
        <p:nvGrpSpPr>
          <p:cNvPr id="5" name="Group 4" descr="IAM policy attached to an IAM role assumed by  an EC2 instance running an application. The application must access an S3 bucket, and it can, because of the attached permissions.">
            <a:extLst>
              <a:ext uri="{FF2B5EF4-FFF2-40B4-BE49-F238E27FC236}">
                <a16:creationId xmlns:a16="http://schemas.microsoft.com/office/drawing/2014/main" xmlns="" id="{38D9640F-4C24-D1AB-AAD4-40A30B324B3A}"/>
              </a:ext>
            </a:extLst>
          </p:cNvPr>
          <p:cNvGrpSpPr/>
          <p:nvPr/>
        </p:nvGrpSpPr>
        <p:grpSpPr>
          <a:xfrm>
            <a:off x="5405119" y="1690841"/>
            <a:ext cx="5999163" cy="4231171"/>
            <a:chOff x="5405119" y="1690841"/>
            <a:chExt cx="5999163" cy="4231171"/>
          </a:xfrm>
        </p:grpSpPr>
        <p:sp>
          <p:nvSpPr>
            <p:cNvPr id="6" name="Rectangle 5">
              <a:extLst>
                <a:ext uri="{FF2B5EF4-FFF2-40B4-BE49-F238E27FC236}">
                  <a16:creationId xmlns:a16="http://schemas.microsoft.com/office/drawing/2014/main" xmlns="" id="{2727BDAF-99EE-5049-93DE-8D132CF1872D}"/>
                </a:ext>
              </a:extLst>
            </p:cNvPr>
            <p:cNvSpPr/>
            <p:nvPr/>
          </p:nvSpPr>
          <p:spPr>
            <a:xfrm>
              <a:off x="540511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8" name="Graphic 7">
              <a:extLst>
                <a:ext uri="{FF2B5EF4-FFF2-40B4-BE49-F238E27FC236}">
                  <a16:creationId xmlns:a16="http://schemas.microsoft.com/office/drawing/2014/main" xmlns="" id="{9AACEB7D-450D-3746-A732-3D9922B7161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05119" y="1690842"/>
              <a:ext cx="384176" cy="384176"/>
            </a:xfrm>
            <a:prstGeom prst="rect">
              <a:avLst/>
            </a:prstGeom>
          </p:spPr>
        </p:pic>
        <p:pic>
          <p:nvPicPr>
            <p:cNvPr id="10" name="Graphic 9">
              <a:extLst>
                <a:ext uri="{FF2B5EF4-FFF2-40B4-BE49-F238E27FC236}">
                  <a16:creationId xmlns:a16="http://schemas.microsoft.com/office/drawing/2014/main" xmlns="" id="{7B05586E-94D1-9A49-A2DA-A0F76AB4FB1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765148" y="2450035"/>
              <a:ext cx="469900" cy="469900"/>
            </a:xfrm>
            <a:prstGeom prst="rect">
              <a:avLst/>
            </a:prstGeom>
          </p:spPr>
        </p:pic>
        <p:pic>
          <p:nvPicPr>
            <p:cNvPr id="11" name="Picture 10">
              <a:extLst>
                <a:ext uri="{FF2B5EF4-FFF2-40B4-BE49-F238E27FC236}">
                  <a16:creationId xmlns:a16="http://schemas.microsoft.com/office/drawing/2014/main" xmlns="" id="{297076F4-DA0D-AB42-9657-8515853157B5}"/>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6330298" y="3001595"/>
              <a:ext cx="496301" cy="469900"/>
            </a:xfrm>
            <a:prstGeom prst="rect">
              <a:avLst/>
            </a:prstGeom>
          </p:spPr>
        </p:pic>
        <p:sp>
          <p:nvSpPr>
            <p:cNvPr id="12" name="Rectangle 11">
              <a:extLst>
                <a:ext uri="{FF2B5EF4-FFF2-40B4-BE49-F238E27FC236}">
                  <a16:creationId xmlns:a16="http://schemas.microsoft.com/office/drawing/2014/main" xmlns="" id="{F95CCFD2-3840-A14C-A043-496062DB193A}"/>
                </a:ext>
              </a:extLst>
            </p:cNvPr>
            <p:cNvSpPr/>
            <p:nvPr/>
          </p:nvSpPr>
          <p:spPr>
            <a:xfrm>
              <a:off x="573657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a:r>
                <a:rPr lang="en-US" sz="1600">
                  <a:solidFill>
                    <a:srgbClr val="5A6B86"/>
                  </a:solidFill>
                </a:rPr>
                <a:t>Amazon EC2 instance</a:t>
              </a:r>
            </a:p>
          </p:txBody>
        </p:sp>
        <p:sp>
          <p:nvSpPr>
            <p:cNvPr id="13" name="TextBox 12">
              <a:extLst>
                <a:ext uri="{FF2B5EF4-FFF2-40B4-BE49-F238E27FC236}">
                  <a16:creationId xmlns:a16="http://schemas.microsoft.com/office/drawing/2014/main" xmlns="" id="{6F0EFA60-B864-2F49-93F5-6AC8EF19B091}"/>
                </a:ext>
              </a:extLst>
            </p:cNvPr>
            <p:cNvSpPr txBox="1"/>
            <p:nvPr/>
          </p:nvSpPr>
          <p:spPr>
            <a:xfrm>
              <a:off x="6780983" y="3062611"/>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xmlns="" id="{7DF3A48E-C74C-304E-802A-BA0B590EE737}"/>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326205" y="2765356"/>
              <a:ext cx="635809" cy="635809"/>
            </a:xfrm>
            <a:prstGeom prst="rect">
              <a:avLst/>
            </a:prstGeom>
          </p:spPr>
        </p:pic>
        <p:sp>
          <p:nvSpPr>
            <p:cNvPr id="17" name="TextBox 16">
              <a:extLst>
                <a:ext uri="{FF2B5EF4-FFF2-40B4-BE49-F238E27FC236}">
                  <a16:creationId xmlns:a16="http://schemas.microsoft.com/office/drawing/2014/main" xmlns="" id="{D5A3D44E-2CDC-364E-821E-3C378E66E7E1}"/>
                </a:ext>
              </a:extLst>
            </p:cNvPr>
            <p:cNvSpPr txBox="1"/>
            <p:nvPr/>
          </p:nvSpPr>
          <p:spPr>
            <a:xfrm>
              <a:off x="10005207" y="3411275"/>
              <a:ext cx="1253485" cy="830997"/>
            </a:xfrm>
            <a:prstGeom prst="rect">
              <a:avLst/>
            </a:prstGeom>
            <a:noFill/>
          </p:spPr>
          <p:txBody>
            <a:bodyPr wrap="square" rtlCol="0">
              <a:spAutoFit/>
            </a:bodyPr>
            <a:lstStyle/>
            <a:p>
              <a:pPr algn="ctr"/>
              <a:r>
                <a:rPr lang="en-US" sz="1600"/>
                <a:t>Amazon S3 bucket </a:t>
              </a:r>
              <a:r>
                <a:rPr lang="en-US" sz="1600" i="1"/>
                <a:t>photos</a:t>
              </a:r>
              <a:endParaRPr lang="en-US" sz="1600"/>
            </a:p>
          </p:txBody>
        </p:sp>
        <p:sp>
          <p:nvSpPr>
            <p:cNvPr id="18" name="TextBox 17">
              <a:extLst>
                <a:ext uri="{FF2B5EF4-FFF2-40B4-BE49-F238E27FC236}">
                  <a16:creationId xmlns:a16="http://schemas.microsoft.com/office/drawing/2014/main" xmlns="" id="{D350F102-2DFE-3C41-B019-24298A2D82A3}"/>
                </a:ext>
              </a:extLst>
            </p:cNvPr>
            <p:cNvSpPr txBox="1"/>
            <p:nvPr/>
          </p:nvSpPr>
          <p:spPr>
            <a:xfrm>
              <a:off x="6590439" y="4798628"/>
              <a:ext cx="1037442" cy="338554"/>
            </a:xfrm>
            <a:prstGeom prst="rect">
              <a:avLst/>
            </a:prstGeom>
            <a:noFill/>
          </p:spPr>
          <p:txBody>
            <a:bodyPr wrap="square" rtlCol="0">
              <a:spAutoFit/>
            </a:bodyPr>
            <a:lstStyle/>
            <a:p>
              <a:pPr algn="ctr"/>
              <a:r>
                <a:rPr lang="en-US" sz="1600"/>
                <a:t>IAM role</a:t>
              </a:r>
            </a:p>
          </p:txBody>
        </p:sp>
        <p:pic>
          <p:nvPicPr>
            <p:cNvPr id="19" name="Graphic 18">
              <a:extLst>
                <a:ext uri="{FF2B5EF4-FFF2-40B4-BE49-F238E27FC236}">
                  <a16:creationId xmlns:a16="http://schemas.microsoft.com/office/drawing/2014/main" xmlns="" id="{B2B56EF9-F4FF-C543-B07C-376794EB2F1B}"/>
                </a:ext>
                <a:ext uri="{C183D7F6-B498-43B3-948B-1728B52AA6E4}">
                  <adec:decorative xmlns:adec="http://schemas.microsoft.com/office/drawing/2017/decorative" xmlns="" val="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842369" y="4374529"/>
              <a:ext cx="469900" cy="469900"/>
            </a:xfrm>
            <a:prstGeom prst="rect">
              <a:avLst/>
            </a:prstGeom>
          </p:spPr>
        </p:pic>
        <p:sp>
          <p:nvSpPr>
            <p:cNvPr id="20" name="TextBox 19">
              <a:extLst>
                <a:ext uri="{FF2B5EF4-FFF2-40B4-BE49-F238E27FC236}">
                  <a16:creationId xmlns:a16="http://schemas.microsoft.com/office/drawing/2014/main" xmlns="" id="{29FCC8F9-5F26-5C41-888C-23A0A9917B68}"/>
                </a:ext>
              </a:extLst>
            </p:cNvPr>
            <p:cNvSpPr txBox="1"/>
            <p:nvPr/>
          </p:nvSpPr>
          <p:spPr>
            <a:xfrm>
              <a:off x="9001237" y="4844794"/>
              <a:ext cx="1541378" cy="1077218"/>
            </a:xfrm>
            <a:prstGeom prst="rect">
              <a:avLst/>
            </a:prstGeom>
            <a:noFill/>
          </p:spPr>
          <p:txBody>
            <a:bodyPr wrap="square" rtlCol="0">
              <a:spAutoFit/>
            </a:bodyPr>
            <a:lstStyle/>
            <a:p>
              <a:pPr algn="ctr"/>
              <a:r>
                <a:rPr lang="en-US" sz="1600"/>
                <a:t>IAM policy </a:t>
              </a:r>
              <a:r>
                <a:rPr lang="en-US" sz="1600" i="1"/>
                <a:t>grants access to photos bucket</a:t>
              </a:r>
            </a:p>
          </p:txBody>
        </p:sp>
        <p:pic>
          <p:nvPicPr>
            <p:cNvPr id="21" name="Graphic 20">
              <a:extLst>
                <a:ext uri="{FF2B5EF4-FFF2-40B4-BE49-F238E27FC236}">
                  <a16:creationId xmlns:a16="http://schemas.microsoft.com/office/drawing/2014/main" xmlns="" id="{5D77D14C-8EEF-2D4B-AEB6-371EF8DA1E62}"/>
                </a:ext>
                <a:ext uri="{C183D7F6-B498-43B3-948B-1728B52AA6E4}">
                  <adec:decorative xmlns:adec="http://schemas.microsoft.com/office/drawing/2017/decorative" xmlns="" val="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513481" y="4367390"/>
              <a:ext cx="516890" cy="516890"/>
            </a:xfrm>
            <a:prstGeom prst="rect">
              <a:avLst/>
            </a:prstGeom>
          </p:spPr>
        </p:pic>
        <p:cxnSp>
          <p:nvCxnSpPr>
            <p:cNvPr id="23" name="Straight Arrow Connector 22">
              <a:extLst>
                <a:ext uri="{FF2B5EF4-FFF2-40B4-BE49-F238E27FC236}">
                  <a16:creationId xmlns:a16="http://schemas.microsoft.com/office/drawing/2014/main" xmlns="" id="{50AAB94B-4439-5E4C-8413-38A5ED9932BD}"/>
                </a:ext>
              </a:extLst>
            </p:cNvPr>
            <p:cNvCxnSpPr>
              <a:cxnSpLocks/>
              <a:stCxn id="19" idx="0"/>
              <a:endCxn id="12" idx="2"/>
            </p:cNvCxnSpPr>
            <p:nvPr/>
          </p:nvCxnSpPr>
          <p:spPr>
            <a:xfrm flipH="1" flipV="1">
              <a:off x="707541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7DC0A777-4246-1B41-A581-D950A4ABE456}"/>
                </a:ext>
              </a:extLst>
            </p:cNvPr>
            <p:cNvSpPr txBox="1"/>
            <p:nvPr/>
          </p:nvSpPr>
          <p:spPr>
            <a:xfrm>
              <a:off x="7847011" y="4633946"/>
              <a:ext cx="973343"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xmlns="" id="{F74246FE-E7D1-7A45-A69E-1396ED45B918}"/>
                </a:ext>
              </a:extLst>
            </p:cNvPr>
            <p:cNvCxnSpPr>
              <a:cxnSpLocks/>
              <a:stCxn id="21" idx="1"/>
              <a:endCxn id="19" idx="3"/>
            </p:cNvCxnSpPr>
            <p:nvPr/>
          </p:nvCxnSpPr>
          <p:spPr>
            <a:xfrm flipH="1" flipV="1">
              <a:off x="731226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620DB683-8D83-B04B-80FA-74D244A184A0}"/>
                </a:ext>
              </a:extLst>
            </p:cNvPr>
            <p:cNvSpPr txBox="1"/>
            <p:nvPr/>
          </p:nvSpPr>
          <p:spPr>
            <a:xfrm>
              <a:off x="7032912" y="3743770"/>
              <a:ext cx="1699504"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xmlns="" id="{77DD40B1-47CA-6847-9E3D-816C884E81B2}"/>
                </a:ext>
              </a:extLst>
            </p:cNvPr>
            <p:cNvCxnSpPr>
              <a:cxnSpLocks/>
            </p:cNvCxnSpPr>
            <p:nvPr/>
          </p:nvCxnSpPr>
          <p:spPr>
            <a:xfrm>
              <a:off x="841287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FC9785CA-BB9A-E04A-BEA1-3105190E8662}"/>
                </a:ext>
              </a:extLst>
            </p:cNvPr>
            <p:cNvSpPr txBox="1"/>
            <p:nvPr/>
          </p:nvSpPr>
          <p:spPr>
            <a:xfrm>
              <a:off x="8523787" y="1999834"/>
              <a:ext cx="1692879" cy="1077218"/>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xmlns="" id="{93D86B90-CAF3-E048-A09D-2660A5DDE790}"/>
                </a:ext>
              </a:extLst>
            </p:cNvPr>
            <p:cNvSpPr/>
            <p:nvPr/>
          </p:nvSpPr>
          <p:spPr>
            <a:xfrm>
              <a:off x="819455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9" name="Oval 48">
              <a:extLst>
                <a:ext uri="{FF2B5EF4-FFF2-40B4-BE49-F238E27FC236}">
                  <a16:creationId xmlns:a16="http://schemas.microsoft.com/office/drawing/2014/main" xmlns="" id="{56A5F209-213D-B946-B7DA-A47508578DC4}"/>
                </a:ext>
              </a:extLst>
            </p:cNvPr>
            <p:cNvSpPr/>
            <p:nvPr/>
          </p:nvSpPr>
          <p:spPr>
            <a:xfrm>
              <a:off x="675465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51" name="Oval 50">
              <a:extLst>
                <a:ext uri="{FF2B5EF4-FFF2-40B4-BE49-F238E27FC236}">
                  <a16:creationId xmlns:a16="http://schemas.microsoft.com/office/drawing/2014/main" xmlns="" id="{CD8A2209-9DB5-1549-A167-CEB437C109E5}"/>
                </a:ext>
              </a:extLst>
            </p:cNvPr>
            <p:cNvSpPr/>
            <p:nvPr/>
          </p:nvSpPr>
          <p:spPr>
            <a:xfrm>
              <a:off x="898641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grpSp>
    </p:spTree>
    <p:custDataLst>
      <p:tags r:id="rId1"/>
    </p:custDataLst>
    <p:extLst>
      <p:ext uri="{BB962C8B-B14F-4D97-AF65-F5344CB8AC3E}">
        <p14:creationId xmlns:p14="http://schemas.microsoft.com/office/powerpoint/2010/main" val="447359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31</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t>Section 2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r>
              <a:rPr lang="en-US" sz="2200" b="1">
                <a:solidFill>
                  <a:schemeClr val="accent6"/>
                </a:solidFill>
              </a:rPr>
              <a:t>IAM policies </a:t>
            </a:r>
            <a:r>
              <a:rPr lang="en-US" sz="2200"/>
              <a:t>are constructed with JavaScript Object Notation (JSON) and define permissions.</a:t>
            </a:r>
          </a:p>
          <a:p>
            <a:pPr lvl="1"/>
            <a:r>
              <a:rPr lang="en-US" sz="1800"/>
              <a:t>IAM policies can be attached to any </a:t>
            </a:r>
            <a:r>
              <a:rPr lang="en-US" sz="1800" b="1">
                <a:solidFill>
                  <a:schemeClr val="accent6"/>
                </a:solidFill>
              </a:rPr>
              <a:t>IAM entity</a:t>
            </a:r>
            <a:r>
              <a:rPr lang="en-US" sz="1800"/>
              <a:t>.</a:t>
            </a:r>
          </a:p>
          <a:p>
            <a:pPr lvl="1"/>
            <a:r>
              <a:rPr lang="en-US" sz="1800"/>
              <a:t>Entities are IAM users, IAM groups, and IAM roles.</a:t>
            </a:r>
            <a:endParaRPr lang="en-US" sz="1600"/>
          </a:p>
          <a:p>
            <a:r>
              <a:rPr lang="en-US" sz="2200"/>
              <a:t>An </a:t>
            </a:r>
            <a:r>
              <a:rPr lang="en-US" sz="2200" b="1">
                <a:solidFill>
                  <a:schemeClr val="accent6"/>
                </a:solidFill>
              </a:rPr>
              <a:t>IAM user </a:t>
            </a:r>
            <a:r>
              <a:rPr lang="en-US" sz="2200"/>
              <a:t>provides a way for a person, application, or service to authenticate to AWS.</a:t>
            </a:r>
          </a:p>
          <a:p>
            <a:r>
              <a:rPr lang="en-US" sz="2200"/>
              <a:t>An </a:t>
            </a:r>
            <a:r>
              <a:rPr lang="en-US" sz="2200" b="1">
                <a:solidFill>
                  <a:schemeClr val="accent6"/>
                </a:solidFill>
              </a:rPr>
              <a:t>IAM group </a:t>
            </a:r>
            <a:r>
              <a:rPr lang="en-US" sz="2200"/>
              <a:t>is a simple way to attach the same policies to multiple users.</a:t>
            </a:r>
          </a:p>
          <a:p>
            <a:r>
              <a:rPr lang="en-US" sz="2200"/>
              <a:t>An </a:t>
            </a:r>
            <a:r>
              <a:rPr lang="en-US" sz="2200" b="1">
                <a:solidFill>
                  <a:schemeClr val="accent6"/>
                </a:solidFill>
              </a:rPr>
              <a:t>IAM role </a:t>
            </a:r>
            <a:r>
              <a:rPr lang="en-US" sz="2200"/>
              <a:t>can have permissions policies attached to it and can be used to delegate temporary access to users or applications.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854383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7EE0FB3A-4CF2-5B4F-8B99-E02433C2EDAC}"/>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 3: Securing a new AWS account</a:t>
            </a:r>
          </a:p>
        </p:txBody>
      </p:sp>
    </p:spTree>
    <p:custDataLst>
      <p:tags r:id="rId1"/>
    </p:custDataLst>
    <p:extLst>
      <p:ext uri="{BB962C8B-B14F-4D97-AF65-F5344CB8AC3E}">
        <p14:creationId xmlns:p14="http://schemas.microsoft.com/office/powerpoint/2010/main" val="1205466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185E386-25AD-454D-AFAE-AD4AAB32410F}"/>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6" name="Title 5"/>
          <p:cNvSpPr>
            <a:spLocks noGrp="1"/>
          </p:cNvSpPr>
          <p:nvPr>
            <p:ph type="title"/>
          </p:nvPr>
        </p:nvSpPr>
        <p:spPr/>
        <p:txBody>
          <a:bodyPr>
            <a:normAutofit/>
          </a:bodyPr>
          <a:lstStyle/>
          <a:p>
            <a:r>
              <a:rPr lang="en-US"/>
              <a:t>AWS account root user access versus IAM access</a:t>
            </a:r>
          </a:p>
        </p:txBody>
      </p:sp>
      <p:sp>
        <p:nvSpPr>
          <p:cNvPr id="10" name="Content Placeholder 2">
            <a:extLst>
              <a:ext uri="{FF2B5EF4-FFF2-40B4-BE49-F238E27FC236}">
                <a16:creationId xmlns:a16="http://schemas.microsoft.com/office/drawing/2014/main" xmlns="" id="{7EF35E08-2B21-9340-83D3-7153605EA629}"/>
              </a:ext>
            </a:extLst>
          </p:cNvPr>
          <p:cNvSpPr txBox="1">
            <a:spLocks/>
          </p:cNvSpPr>
          <p:nvPr/>
        </p:nvSpPr>
        <p:spPr>
          <a:xfrm>
            <a:off x="6275367" y="1519967"/>
            <a:ext cx="5371201" cy="49133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400" b="1">
                <a:latin typeface="+mn-lt"/>
                <a:ea typeface="Amazon Ember" panose="020B0603020204020204" pitchFamily="34" charset="0"/>
                <a:cs typeface="Amazon Ember" panose="020B0603020204020204" pitchFamily="34" charset="0"/>
              </a:rPr>
              <a:t>Best practice</a:t>
            </a:r>
            <a:r>
              <a:rPr lang="en-US" sz="2400">
                <a:latin typeface="+mn-lt"/>
                <a:ea typeface="Amazon Ember" panose="020B0603020204020204" pitchFamily="34" charset="0"/>
                <a:cs typeface="Amazon Ember" panose="020B0603020204020204" pitchFamily="34" charset="0"/>
              </a:rPr>
              <a:t>: </a:t>
            </a:r>
            <a:r>
              <a:rPr lang="en-US" sz="2400">
                <a:solidFill>
                  <a:schemeClr val="accent5"/>
                </a:solidFill>
                <a:latin typeface="+mn-lt"/>
                <a:ea typeface="Amazon Ember" panose="020B0603020204020204" pitchFamily="34" charset="0"/>
                <a:cs typeface="Amazon Ember" panose="020B0603020204020204" pitchFamily="34" charset="0"/>
              </a:rPr>
              <a:t>Do not use the AWS account root user except when necessary</a:t>
            </a:r>
            <a:r>
              <a:rPr lang="en-US" sz="2400">
                <a:latin typeface="+mn-lt"/>
                <a:ea typeface="Amazon Ember" panose="020B0603020204020204" pitchFamily="34" charset="0"/>
                <a:cs typeface="Amazon Ember" panose="020B0603020204020204" pitchFamily="34" charset="0"/>
              </a:rPr>
              <a:t>.</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Access to the </a:t>
            </a:r>
            <a:r>
              <a:rPr lang="en-US" sz="2000" b="1">
                <a:solidFill>
                  <a:schemeClr val="accent6"/>
                </a:solidFill>
                <a:latin typeface="+mn-lt"/>
                <a:ea typeface="Amazon Ember" panose="020B0603020204020204" pitchFamily="34" charset="0"/>
                <a:cs typeface="Amazon Ember" panose="020B0603020204020204" pitchFamily="34" charset="0"/>
              </a:rPr>
              <a:t>account root user </a:t>
            </a:r>
            <a:r>
              <a:rPr lang="en-US" sz="2000">
                <a:latin typeface="+mn-lt"/>
                <a:ea typeface="Amazon Ember" panose="020B0603020204020204" pitchFamily="34" charset="0"/>
                <a:cs typeface="Amazon Ember" panose="020B0603020204020204" pitchFamily="34" charset="0"/>
              </a:rPr>
              <a:t>requires logging in with the </a:t>
            </a:r>
            <a:r>
              <a:rPr lang="en-US" sz="2000" i="1">
                <a:latin typeface="+mn-lt"/>
                <a:ea typeface="Amazon Ember" panose="020B0603020204020204" pitchFamily="34" charset="0"/>
                <a:cs typeface="Amazon Ember" panose="020B0603020204020204" pitchFamily="34" charset="0"/>
              </a:rPr>
              <a:t>email address </a:t>
            </a:r>
            <a:r>
              <a:rPr lang="en-US" sz="2000">
                <a:ea typeface="Amazon Ember" panose="020B0603020204020204" pitchFamily="34" charset="0"/>
                <a:cs typeface="Amazon Ember" panose="020B0603020204020204" pitchFamily="34" charset="0"/>
              </a:rPr>
              <a:t>(and password) </a:t>
            </a:r>
            <a:r>
              <a:rPr lang="en-US" sz="2000">
                <a:latin typeface="+mn-lt"/>
                <a:ea typeface="Amazon Ember" panose="020B0603020204020204" pitchFamily="34" charset="0"/>
                <a:cs typeface="Amazon Ember" panose="020B0603020204020204" pitchFamily="34" charset="0"/>
              </a:rPr>
              <a:t>that you used to create the account.</a:t>
            </a:r>
          </a:p>
          <a:p>
            <a:pPr>
              <a:lnSpc>
                <a:spcPct val="100000"/>
              </a:lnSpc>
              <a:buFont typeface="Arial" panose="020B0604020202020204" pitchFamily="34" charset="0"/>
              <a:buChar char="•"/>
            </a:pPr>
            <a:r>
              <a:rPr lang="en-US" sz="2400">
                <a:latin typeface="+mn-lt"/>
                <a:ea typeface="Amazon Ember" panose="020B0603020204020204" pitchFamily="34" charset="0"/>
                <a:cs typeface="Amazon Ember" panose="020B0603020204020204" pitchFamily="34" charset="0"/>
              </a:rPr>
              <a:t>Example actions that can only be done with the account root user:</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Update the account root user password</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Change the AWS Support plan</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Restore an IAM user's permissions</a:t>
            </a:r>
          </a:p>
          <a:p>
            <a:pPr lvl="1">
              <a:lnSpc>
                <a:spcPct val="100000"/>
              </a:lnSpc>
              <a:buFont typeface="Arial" panose="020B0604020202020204" pitchFamily="34" charset="0"/>
              <a:buChar char="•"/>
            </a:pPr>
            <a:r>
              <a:rPr lang="en-US" sz="2000">
                <a:latin typeface="+mn-lt"/>
                <a:ea typeface="Amazon Ember" panose="020B0603020204020204" pitchFamily="34" charset="0"/>
                <a:cs typeface="Amazon Ember" panose="020B0603020204020204" pitchFamily="34" charset="0"/>
              </a:rPr>
              <a:t>Change account settings (for example, contact information, allowed Regions)</a:t>
            </a:r>
          </a:p>
          <a:p>
            <a:pPr lvl="1">
              <a:lnSpc>
                <a:spcPct val="100000"/>
              </a:lnSpc>
              <a:buFont typeface="Arial" panose="020B0604020202020204" pitchFamily="34" charset="0"/>
              <a:buChar char="•"/>
            </a:pPr>
            <a:endParaRPr lang="en-US" sz="2000">
              <a:latin typeface="+mn-lt"/>
              <a:ea typeface="Amazon Ember" panose="020B0603020204020204" pitchFamily="34" charset="0"/>
              <a:cs typeface="Amazon Ember" panose="020B0603020204020204" pitchFamily="34" charset="0"/>
            </a:endParaRPr>
          </a:p>
          <a:p>
            <a:pPr lvl="1">
              <a:lnSpc>
                <a:spcPct val="100000"/>
              </a:lnSpc>
              <a:buFont typeface="Arial" panose="020B0604020202020204" pitchFamily="34" charset="0"/>
              <a:buChar char="•"/>
            </a:pPr>
            <a:endParaRPr lang="en-US">
              <a:latin typeface="+mn-lt"/>
              <a:ea typeface="Amazon Ember" panose="020B0603020204020204" pitchFamily="34" charset="0"/>
              <a:cs typeface="Amazon Ember" panose="020B0603020204020204" pitchFamily="34" charset="0"/>
            </a:endParaRPr>
          </a:p>
        </p:txBody>
      </p:sp>
      <p:grpSp>
        <p:nvGrpSpPr>
          <p:cNvPr id="18" name="Group 17" descr="Graphic shows that root account user privileges cannot be controlled and has full access to all resources. On the other hand, an IAM user integrates with other AWS services, and has identity federation, secure access for applications, and granular permissions."/>
          <p:cNvGrpSpPr/>
          <p:nvPr/>
        </p:nvGrpSpPr>
        <p:grpSpPr>
          <a:xfrm>
            <a:off x="419100" y="1283158"/>
            <a:ext cx="4595071" cy="5044810"/>
            <a:chOff x="1281422" y="1283158"/>
            <a:chExt cx="4595071" cy="5044810"/>
          </a:xfrm>
        </p:grpSpPr>
        <p:sp>
          <p:nvSpPr>
            <p:cNvPr id="5" name="Freeform 4"/>
            <p:cNvSpPr/>
            <p:nvPr/>
          </p:nvSpPr>
          <p:spPr>
            <a:xfrm>
              <a:off x="1611194" y="1339841"/>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a:latin typeface="Amazon Ember" panose="020B0603020204020204" pitchFamily="34" charset="0"/>
                  <a:ea typeface="Amazon Ember" panose="020B0603020204020204" pitchFamily="34" charset="0"/>
                  <a:cs typeface="Amazon Ember" panose="020B0603020204020204" pitchFamily="34" charset="0"/>
                </a:rPr>
                <a:t>Account root user</a:t>
              </a:r>
            </a:p>
          </p:txBody>
        </p:sp>
        <p:sp>
          <p:nvSpPr>
            <p:cNvPr id="7" name="Freeform 6"/>
            <p:cNvSpPr/>
            <p:nvPr/>
          </p:nvSpPr>
          <p:spPr>
            <a:xfrm>
              <a:off x="4007476" y="1283158"/>
              <a:ext cx="1597521" cy="887511"/>
            </a:xfrm>
            <a:custGeom>
              <a:avLst/>
              <a:gdLst>
                <a:gd name="connsiteX0" fmla="*/ 0 w 1597521"/>
                <a:gd name="connsiteY0" fmla="*/ 88751 h 887511"/>
                <a:gd name="connsiteX1" fmla="*/ 88751 w 1597521"/>
                <a:gd name="connsiteY1" fmla="*/ 0 h 887511"/>
                <a:gd name="connsiteX2" fmla="*/ 1508770 w 1597521"/>
                <a:gd name="connsiteY2" fmla="*/ 0 h 887511"/>
                <a:gd name="connsiteX3" fmla="*/ 1597521 w 1597521"/>
                <a:gd name="connsiteY3" fmla="*/ 88751 h 887511"/>
                <a:gd name="connsiteX4" fmla="*/ 1597521 w 1597521"/>
                <a:gd name="connsiteY4" fmla="*/ 798760 h 887511"/>
                <a:gd name="connsiteX5" fmla="*/ 1508770 w 1597521"/>
                <a:gd name="connsiteY5" fmla="*/ 887511 h 887511"/>
                <a:gd name="connsiteX6" fmla="*/ 88751 w 1597521"/>
                <a:gd name="connsiteY6" fmla="*/ 887511 h 887511"/>
                <a:gd name="connsiteX7" fmla="*/ 0 w 1597521"/>
                <a:gd name="connsiteY7" fmla="*/ 798760 h 887511"/>
                <a:gd name="connsiteX8" fmla="*/ 0 w 1597521"/>
                <a:gd name="connsiteY8" fmla="*/ 88751 h 88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521" h="887511">
                  <a:moveTo>
                    <a:pt x="0" y="88751"/>
                  </a:moveTo>
                  <a:cubicBezTo>
                    <a:pt x="0" y="39735"/>
                    <a:pt x="39735" y="0"/>
                    <a:pt x="88751" y="0"/>
                  </a:cubicBezTo>
                  <a:lnTo>
                    <a:pt x="1508770" y="0"/>
                  </a:lnTo>
                  <a:cubicBezTo>
                    <a:pt x="1557786" y="0"/>
                    <a:pt x="1597521" y="39735"/>
                    <a:pt x="1597521" y="88751"/>
                  </a:cubicBezTo>
                  <a:lnTo>
                    <a:pt x="1597521" y="798760"/>
                  </a:lnTo>
                  <a:cubicBezTo>
                    <a:pt x="1597521" y="847776"/>
                    <a:pt x="1557786" y="887511"/>
                    <a:pt x="1508770" y="887511"/>
                  </a:cubicBezTo>
                  <a:lnTo>
                    <a:pt x="88751" y="887511"/>
                  </a:lnTo>
                  <a:cubicBezTo>
                    <a:pt x="39735" y="887511"/>
                    <a:pt x="0" y="847776"/>
                    <a:pt x="0" y="798760"/>
                  </a:cubicBezTo>
                  <a:lnTo>
                    <a:pt x="0" y="88751"/>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3624" tIns="113624" rIns="113624" bIns="113624" numCol="1" spcCol="1270" anchor="ctr" anchorCtr="0">
              <a:noAutofit/>
            </a:bodyPr>
            <a:lstStyle/>
            <a:p>
              <a:pPr lvl="0" algn="ctr" defTabSz="1022350">
                <a:lnSpc>
                  <a:spcPct val="90000"/>
                </a:lnSpc>
                <a:spcBef>
                  <a:spcPct val="0"/>
                </a:spcBef>
                <a:spcAft>
                  <a:spcPct val="35000"/>
                </a:spcAft>
              </a:pPr>
              <a:r>
                <a:rPr lang="en-US" sz="2300" kern="120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9" name="Isosceles Triangle 8"/>
            <p:cNvSpPr/>
            <p:nvPr/>
          </p:nvSpPr>
          <p:spPr>
            <a:xfrm>
              <a:off x="3199073" y="5662335"/>
              <a:ext cx="665633" cy="665633"/>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rot="240000">
              <a:off x="1281422" y="5456535"/>
              <a:ext cx="4500937" cy="283806"/>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Freeform 11"/>
            <p:cNvSpPr/>
            <p:nvPr/>
          </p:nvSpPr>
          <p:spPr>
            <a:xfrm rot="240000">
              <a:off x="3691604" y="473996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Granular permissions</a:t>
              </a:r>
            </a:p>
          </p:txBody>
        </p:sp>
        <p:sp>
          <p:nvSpPr>
            <p:cNvPr id="13" name="Freeform 12"/>
            <p:cNvSpPr/>
            <p:nvPr/>
          </p:nvSpPr>
          <p:spPr>
            <a:xfrm rot="240000">
              <a:off x="3735980" y="3951010"/>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Secure access for applications</a:t>
              </a:r>
            </a:p>
          </p:txBody>
        </p:sp>
        <p:sp>
          <p:nvSpPr>
            <p:cNvPr id="14" name="Freeform 13"/>
            <p:cNvSpPr/>
            <p:nvPr/>
          </p:nvSpPr>
          <p:spPr>
            <a:xfrm rot="240000">
              <a:off x="3780356" y="3162052"/>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Identity federation</a:t>
              </a:r>
            </a:p>
          </p:txBody>
        </p:sp>
        <p:sp>
          <p:nvSpPr>
            <p:cNvPr id="15" name="Freeform 14"/>
            <p:cNvSpPr/>
            <p:nvPr/>
          </p:nvSpPr>
          <p:spPr>
            <a:xfrm rot="240000">
              <a:off x="3824731" y="2373094"/>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a:latin typeface="Amazon Ember" panose="020B0603020204020204" pitchFamily="34" charset="0"/>
                  <a:ea typeface="Amazon Ember" panose="020B0603020204020204" pitchFamily="34" charset="0"/>
                  <a:cs typeface="Amazon Ember" panose="020B0603020204020204" pitchFamily="34" charset="0"/>
                </a:rPr>
                <a:t>Integrates</a:t>
              </a:r>
              <a:r>
                <a:rPr lang="en-US" sz="1600" kern="1200">
                  <a:latin typeface="Amazon Ember" panose="020B0603020204020204" pitchFamily="34" charset="0"/>
                  <a:ea typeface="Amazon Ember" panose="020B0603020204020204" pitchFamily="34" charset="0"/>
                  <a:cs typeface="Amazon Ember" panose="020B0603020204020204" pitchFamily="34" charset="0"/>
                </a:rPr>
                <a:t> with other AWS services</a:t>
              </a:r>
            </a:p>
          </p:txBody>
        </p:sp>
        <p:sp>
          <p:nvSpPr>
            <p:cNvPr id="16" name="Freeform 15"/>
            <p:cNvSpPr/>
            <p:nvPr/>
          </p:nvSpPr>
          <p:spPr>
            <a:xfrm rot="240000">
              <a:off x="1384074" y="4580215"/>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Full access to all resources</a:t>
              </a:r>
            </a:p>
          </p:txBody>
        </p:sp>
        <p:sp>
          <p:nvSpPr>
            <p:cNvPr id="17" name="Freeform 16"/>
            <p:cNvSpPr/>
            <p:nvPr/>
          </p:nvSpPr>
          <p:spPr>
            <a:xfrm rot="240000">
              <a:off x="1428449" y="3778558"/>
              <a:ext cx="2051762" cy="748633"/>
            </a:xfrm>
            <a:custGeom>
              <a:avLst/>
              <a:gdLst>
                <a:gd name="connsiteX0" fmla="*/ 0 w 1560339"/>
                <a:gd name="connsiteY0" fmla="*/ 150933 h 905578"/>
                <a:gd name="connsiteX1" fmla="*/ 150933 w 1560339"/>
                <a:gd name="connsiteY1" fmla="*/ 0 h 905578"/>
                <a:gd name="connsiteX2" fmla="*/ 1409406 w 1560339"/>
                <a:gd name="connsiteY2" fmla="*/ 0 h 905578"/>
                <a:gd name="connsiteX3" fmla="*/ 1560339 w 1560339"/>
                <a:gd name="connsiteY3" fmla="*/ 150933 h 905578"/>
                <a:gd name="connsiteX4" fmla="*/ 1560339 w 1560339"/>
                <a:gd name="connsiteY4" fmla="*/ 754645 h 905578"/>
                <a:gd name="connsiteX5" fmla="*/ 1409406 w 1560339"/>
                <a:gd name="connsiteY5" fmla="*/ 905578 h 905578"/>
                <a:gd name="connsiteX6" fmla="*/ 150933 w 1560339"/>
                <a:gd name="connsiteY6" fmla="*/ 905578 h 905578"/>
                <a:gd name="connsiteX7" fmla="*/ 0 w 1560339"/>
                <a:gd name="connsiteY7" fmla="*/ 754645 h 905578"/>
                <a:gd name="connsiteX8" fmla="*/ 0 w 1560339"/>
                <a:gd name="connsiteY8" fmla="*/ 150933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39" h="905578">
                  <a:moveTo>
                    <a:pt x="0" y="150933"/>
                  </a:moveTo>
                  <a:cubicBezTo>
                    <a:pt x="0" y="67575"/>
                    <a:pt x="67575" y="0"/>
                    <a:pt x="150933" y="0"/>
                  </a:cubicBezTo>
                  <a:lnTo>
                    <a:pt x="1409406" y="0"/>
                  </a:lnTo>
                  <a:cubicBezTo>
                    <a:pt x="1492764" y="0"/>
                    <a:pt x="1560339" y="67575"/>
                    <a:pt x="1560339" y="150933"/>
                  </a:cubicBezTo>
                  <a:lnTo>
                    <a:pt x="1560339" y="754645"/>
                  </a:lnTo>
                  <a:cubicBezTo>
                    <a:pt x="1560339" y="838003"/>
                    <a:pt x="1492764" y="905578"/>
                    <a:pt x="1409406" y="905578"/>
                  </a:cubicBezTo>
                  <a:lnTo>
                    <a:pt x="150933" y="905578"/>
                  </a:lnTo>
                  <a:cubicBezTo>
                    <a:pt x="67575" y="905578"/>
                    <a:pt x="0" y="838003"/>
                    <a:pt x="0" y="754645"/>
                  </a:cubicBezTo>
                  <a:lnTo>
                    <a:pt x="0" y="1509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66" tIns="105166" rIns="105167" bIns="105167" numCol="1" spcCol="1270" anchor="ctr" anchorCtr="0">
              <a:noAutofit/>
            </a:bodyPr>
            <a:lstStyle/>
            <a:p>
              <a:pPr lvl="0" algn="ctr" defTabSz="711200">
                <a:lnSpc>
                  <a:spcPct val="90000"/>
                </a:lnSpc>
                <a:spcBef>
                  <a:spcPct val="0"/>
                </a:spcBef>
                <a:spcAft>
                  <a:spcPct val="35000"/>
                </a:spcAft>
              </a:pPr>
              <a:r>
                <a:rPr lang="en-US" sz="1600" kern="1200">
                  <a:latin typeface="Amazon Ember" panose="020B0603020204020204" pitchFamily="34" charset="0"/>
                  <a:ea typeface="Amazon Ember" panose="020B0603020204020204" pitchFamily="34" charset="0"/>
                  <a:cs typeface="Amazon Ember" panose="020B0603020204020204" pitchFamily="34" charset="0"/>
                </a:rPr>
                <a:t>Privileges cannot be controlled</a:t>
              </a:r>
            </a:p>
          </p:txBody>
        </p:sp>
      </p:grpSp>
    </p:spTree>
    <p:custDataLst>
      <p:tags r:id="rId1"/>
    </p:custDataLst>
    <p:extLst>
      <p:ext uri="{BB962C8B-B14F-4D97-AF65-F5344CB8AC3E}">
        <p14:creationId xmlns:p14="http://schemas.microsoft.com/office/powerpoint/2010/main" val="3529383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5421CEB-5553-DE43-9276-DFE75FA3605C}"/>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34</a:t>
            </a:fld>
            <a:endParaRPr lang="en-US"/>
          </a:p>
        </p:txBody>
      </p:sp>
      <p:sp>
        <p:nvSpPr>
          <p:cNvPr id="2" name="Title 1"/>
          <p:cNvSpPr>
            <a:spLocks noGrp="1"/>
          </p:cNvSpPr>
          <p:nvPr>
            <p:ph type="title"/>
          </p:nvPr>
        </p:nvSpPr>
        <p:spPr/>
        <p:txBody>
          <a:bodyPr>
            <a:normAutofit/>
          </a:bodyPr>
          <a:lstStyle/>
          <a:p>
            <a:r>
              <a:rPr lang="en-US"/>
              <a:t>Securing a new AWS account: Account root user</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b="1">
                <a:solidFill>
                  <a:schemeClr val="accent6"/>
                </a:solidFill>
              </a:rPr>
              <a:t>Step 1: Stop using the account root user as soon as possible.</a:t>
            </a:r>
          </a:p>
          <a:p>
            <a:pPr lvl="1"/>
            <a:r>
              <a:rPr lang="en-US"/>
              <a:t>The account root user has unrestricted access to all your resources.</a:t>
            </a:r>
          </a:p>
          <a:p>
            <a:pPr marL="457200" lvl="1" indent="0">
              <a:buNone/>
            </a:pPr>
            <a:endParaRPr lang="en-US" sz="2000"/>
          </a:p>
          <a:p>
            <a:r>
              <a:rPr lang="en-US"/>
              <a:t>To stop using the account root user:</a:t>
            </a:r>
          </a:p>
          <a:p>
            <a:pPr marL="914400" lvl="1" indent="-457200">
              <a:buFont typeface="+mj-lt"/>
              <a:buAutoNum type="arabicPeriod"/>
            </a:pPr>
            <a:r>
              <a:rPr lang="en-US"/>
              <a:t>While you are logged in as the account root user, </a:t>
            </a:r>
            <a:r>
              <a:rPr lang="en-US">
                <a:solidFill>
                  <a:schemeClr val="accent6"/>
                </a:solidFill>
              </a:rPr>
              <a:t>create an IAM user </a:t>
            </a:r>
            <a:r>
              <a:rPr lang="en-US"/>
              <a:t>for yourself. Save the access keys if needed.</a:t>
            </a:r>
          </a:p>
          <a:p>
            <a:pPr marL="914400" lvl="1" indent="-457200">
              <a:buFont typeface="+mj-lt"/>
              <a:buAutoNum type="arabicPeriod"/>
            </a:pPr>
            <a:r>
              <a:rPr lang="en-US"/>
              <a:t>Create an IAM group, give it full administrator permissions, and add the IAM user to the group.</a:t>
            </a:r>
          </a:p>
          <a:p>
            <a:pPr marL="914400" lvl="1" indent="-457200">
              <a:buFont typeface="+mj-lt"/>
              <a:buAutoNum type="arabicPeriod"/>
            </a:pPr>
            <a:r>
              <a:rPr lang="en-US"/>
              <a:t>Disable and </a:t>
            </a:r>
            <a:r>
              <a:rPr lang="en-US">
                <a:solidFill>
                  <a:schemeClr val="accent6"/>
                </a:solidFill>
              </a:rPr>
              <a:t>remove your account root user access keys</a:t>
            </a:r>
            <a:r>
              <a:rPr lang="en-US"/>
              <a:t>, if they exist.</a:t>
            </a:r>
          </a:p>
          <a:p>
            <a:pPr marL="914400" lvl="1" indent="-457200">
              <a:buFont typeface="+mj-lt"/>
              <a:buAutoNum type="arabicPeriod"/>
            </a:pPr>
            <a:r>
              <a:rPr lang="en-US">
                <a:solidFill>
                  <a:schemeClr val="accent6"/>
                </a:solidFill>
              </a:rPr>
              <a:t>Enable a password policy </a:t>
            </a:r>
            <a:r>
              <a:rPr lang="en-US"/>
              <a:t>for users.</a:t>
            </a:r>
          </a:p>
          <a:p>
            <a:pPr marL="914400" lvl="1" indent="-457200">
              <a:buFont typeface="+mj-lt"/>
              <a:buAutoNum type="arabicPeriod"/>
            </a:pPr>
            <a:r>
              <a:rPr lang="en-US"/>
              <a:t>Sign in with your new IAM user credentials. </a:t>
            </a:r>
          </a:p>
          <a:p>
            <a:pPr marL="914400" lvl="1" indent="-457200">
              <a:buFont typeface="+mj-lt"/>
              <a:buAutoNum type="arabicPeriod"/>
            </a:pPr>
            <a:r>
              <a:rPr lang="en-US"/>
              <a:t>Store your account root user credentials in a secure place. </a:t>
            </a:r>
          </a:p>
        </p:txBody>
      </p:sp>
    </p:spTree>
    <p:custDataLst>
      <p:tags r:id="rId1"/>
    </p:custDataLst>
    <p:extLst>
      <p:ext uri="{BB962C8B-B14F-4D97-AF65-F5344CB8AC3E}">
        <p14:creationId xmlns:p14="http://schemas.microsoft.com/office/powerpoint/2010/main" val="3436191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9F8519F2-8D64-DE4A-8C4C-0F4B78466A74}"/>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35</a:t>
            </a:fld>
            <a:endParaRPr lang="en-US"/>
          </a:p>
        </p:txBody>
      </p:sp>
      <p:sp>
        <p:nvSpPr>
          <p:cNvPr id="2" name="Title 1"/>
          <p:cNvSpPr>
            <a:spLocks noGrp="1"/>
          </p:cNvSpPr>
          <p:nvPr>
            <p:ph type="title"/>
          </p:nvPr>
        </p:nvSpPr>
        <p:spPr/>
        <p:txBody>
          <a:bodyPr/>
          <a:lstStyle/>
          <a:p>
            <a:r>
              <a:rPr lang="en-US"/>
              <a:t>Securing a new AWS account: MFA</a:t>
            </a:r>
          </a:p>
        </p:txBody>
      </p:sp>
      <p:sp>
        <p:nvSpPr>
          <p:cNvPr id="3" name="Content Placeholder 2"/>
          <p:cNvSpPr>
            <a:spLocks noGrp="1"/>
          </p:cNvSpPr>
          <p:nvPr>
            <p:ph sz="quarter" idx="21"/>
          </p:nvPr>
        </p:nvSpPr>
        <p:spPr/>
        <p:txBody>
          <a:bodyPr>
            <a:normAutofit fontScale="92500" lnSpcReduction="10000"/>
          </a:bodyPr>
          <a:lstStyle/>
          <a:p>
            <a:pPr marL="0" indent="0">
              <a:buNone/>
            </a:pPr>
            <a:r>
              <a:rPr lang="en-US" b="1">
                <a:solidFill>
                  <a:schemeClr val="accent6"/>
                </a:solidFill>
              </a:rPr>
              <a:t>Step 2: Enable multi-factor authentication (MFA).</a:t>
            </a:r>
          </a:p>
          <a:p>
            <a:pPr lvl="1"/>
            <a:r>
              <a:rPr lang="en-US"/>
              <a:t>Require MFA for your </a:t>
            </a:r>
            <a:r>
              <a:rPr lang="en-US">
                <a:solidFill>
                  <a:schemeClr val="accent6"/>
                </a:solidFill>
              </a:rPr>
              <a:t>account root user </a:t>
            </a:r>
            <a:r>
              <a:rPr lang="en-US"/>
              <a:t>and for </a:t>
            </a:r>
            <a:r>
              <a:rPr lang="en-US">
                <a:solidFill>
                  <a:schemeClr val="accent6"/>
                </a:solidFill>
              </a:rPr>
              <a:t>all IAM users</a:t>
            </a:r>
            <a:r>
              <a:rPr lang="en-US"/>
              <a:t>.</a:t>
            </a:r>
          </a:p>
          <a:p>
            <a:pPr lvl="1"/>
            <a:r>
              <a:rPr lang="en-US"/>
              <a:t>You can also use MFA to control access to AWS service APIs.</a:t>
            </a:r>
          </a:p>
          <a:p>
            <a:pPr lvl="1"/>
            <a:endParaRPr lang="en-US"/>
          </a:p>
          <a:p>
            <a:r>
              <a:rPr lang="en-US"/>
              <a:t>Options for retrieving the MFA token – </a:t>
            </a:r>
          </a:p>
          <a:p>
            <a:pPr lvl="1"/>
            <a:r>
              <a:rPr lang="en-US"/>
              <a:t>Virtual MFA-compliant applications:</a:t>
            </a:r>
          </a:p>
          <a:p>
            <a:pPr lvl="2"/>
            <a:r>
              <a:rPr lang="en-US"/>
              <a:t>Google Authenticator.</a:t>
            </a:r>
          </a:p>
          <a:p>
            <a:pPr lvl="2"/>
            <a:r>
              <a:rPr lang="en-US" err="1"/>
              <a:t>Authy</a:t>
            </a:r>
            <a:r>
              <a:rPr lang="en-US"/>
              <a:t> Authenticator (Windows phone app).</a:t>
            </a:r>
          </a:p>
          <a:p>
            <a:pPr lvl="1"/>
            <a:r>
              <a:rPr lang="en-US"/>
              <a:t>U2F security key devices:</a:t>
            </a:r>
          </a:p>
          <a:p>
            <a:pPr lvl="2"/>
            <a:r>
              <a:rPr lang="en-US"/>
              <a:t>For example, YubiKey.</a:t>
            </a:r>
          </a:p>
          <a:p>
            <a:pPr lvl="1"/>
            <a:r>
              <a:rPr lang="en-US"/>
              <a:t>Hardware MFA options:</a:t>
            </a:r>
          </a:p>
          <a:p>
            <a:pPr lvl="2"/>
            <a:r>
              <a:rPr lang="en-US"/>
              <a:t>Key fob or display card offered by </a:t>
            </a:r>
            <a:r>
              <a:rPr lang="en-US">
                <a:hlinkClick r:id="rId4"/>
              </a:rPr>
              <a:t>Gemalto</a:t>
            </a:r>
            <a:r>
              <a:rPr lang="en-US"/>
              <a:t>.</a:t>
            </a:r>
          </a:p>
          <a:p>
            <a:endParaRPr lang="en-US"/>
          </a:p>
        </p:txBody>
      </p:sp>
      <p:sp>
        <p:nvSpPr>
          <p:cNvPr id="11" name="TextBox 10">
            <a:extLst>
              <a:ext uri="{FF2B5EF4-FFF2-40B4-BE49-F238E27FC236}">
                <a16:creationId xmlns:a16="http://schemas.microsoft.com/office/drawing/2014/main" xmlns="" id="{4C9B502D-30BF-924A-A260-C8EF48C4B475}"/>
              </a:ext>
            </a:extLst>
          </p:cNvPr>
          <p:cNvSpPr txBox="1"/>
          <p:nvPr/>
        </p:nvSpPr>
        <p:spPr>
          <a:xfrm>
            <a:off x="10013282" y="4991271"/>
            <a:ext cx="1571025" cy="338554"/>
          </a:xfrm>
          <a:prstGeom prst="rect">
            <a:avLst/>
          </a:prstGeom>
          <a:noFill/>
        </p:spPr>
        <p:txBody>
          <a:bodyPr wrap="square" rtlCol="0">
            <a:spAutoFit/>
          </a:bodyPr>
          <a:lstStyle/>
          <a:p>
            <a:pPr algn="ctr"/>
            <a:r>
              <a:rPr lang="en-US" sz="1600"/>
              <a:t>MFA token</a:t>
            </a:r>
          </a:p>
        </p:txBody>
      </p:sp>
      <p:pic>
        <p:nvPicPr>
          <p:cNvPr id="12" name="Graphic 11">
            <a:extLst>
              <a:ext uri="{FF2B5EF4-FFF2-40B4-BE49-F238E27FC236}">
                <a16:creationId xmlns:a16="http://schemas.microsoft.com/office/drawing/2014/main" xmlns="" id="{E8C11CF0-0AA0-7B49-B8C2-F7535DD6CC5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323808" y="4064550"/>
            <a:ext cx="926721" cy="926721"/>
          </a:xfrm>
          <a:prstGeom prst="rect">
            <a:avLst/>
          </a:prstGeom>
        </p:spPr>
      </p:pic>
    </p:spTree>
    <p:custDataLst>
      <p:tags r:id="rId1"/>
    </p:custDataLst>
    <p:extLst>
      <p:ext uri="{BB962C8B-B14F-4D97-AF65-F5344CB8AC3E}">
        <p14:creationId xmlns:p14="http://schemas.microsoft.com/office/powerpoint/2010/main" val="3833565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46FDFC53-4EC0-7D44-851F-707C2853C833}"/>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36</a:t>
            </a:fld>
            <a:endParaRPr lang="en-US"/>
          </a:p>
        </p:txBody>
      </p:sp>
      <p:sp>
        <p:nvSpPr>
          <p:cNvPr id="2" name="Title 1"/>
          <p:cNvSpPr>
            <a:spLocks noGrp="1"/>
          </p:cNvSpPr>
          <p:nvPr>
            <p:ph type="title"/>
          </p:nvPr>
        </p:nvSpPr>
        <p:spPr/>
        <p:txBody>
          <a:bodyPr>
            <a:normAutofit/>
          </a:bodyPr>
          <a:lstStyle/>
          <a:p>
            <a:r>
              <a:rPr lang="en-US"/>
              <a:t>Securing a new AWS account: AWS CloudTrail</a:t>
            </a:r>
          </a:p>
        </p:txBody>
      </p:sp>
      <p:sp>
        <p:nvSpPr>
          <p:cNvPr id="3" name="Content Placeholder 2"/>
          <p:cNvSpPr>
            <a:spLocks noGrp="1"/>
          </p:cNvSpPr>
          <p:nvPr>
            <p:ph sz="quarter" idx="21"/>
          </p:nvPr>
        </p:nvSpPr>
        <p:spPr/>
        <p:txBody>
          <a:bodyPr>
            <a:normAutofit fontScale="92500" lnSpcReduction="20000"/>
          </a:bodyPr>
          <a:lstStyle/>
          <a:p>
            <a:pPr marL="0" indent="0">
              <a:buNone/>
            </a:pPr>
            <a:r>
              <a:rPr lang="en-US" sz="2400" b="1" dirty="0">
                <a:solidFill>
                  <a:schemeClr val="accent6"/>
                </a:solidFill>
              </a:rPr>
              <a:t>Step 3: Use AWS </a:t>
            </a:r>
            <a:r>
              <a:rPr lang="en-US" sz="2400" b="1" dirty="0" err="1">
                <a:solidFill>
                  <a:schemeClr val="accent6"/>
                </a:solidFill>
              </a:rPr>
              <a:t>CloudTrail</a:t>
            </a:r>
            <a:r>
              <a:rPr lang="en-US" sz="2400" b="1" dirty="0">
                <a:solidFill>
                  <a:schemeClr val="accent6"/>
                </a:solidFill>
              </a:rPr>
              <a:t>.</a:t>
            </a:r>
          </a:p>
          <a:p>
            <a:pPr lvl="1"/>
            <a:r>
              <a:rPr lang="en-US" sz="2000" dirty="0" err="1"/>
              <a:t>CloudTrail</a:t>
            </a:r>
            <a:r>
              <a:rPr lang="en-US" sz="2000" dirty="0"/>
              <a:t> tracks user activity on your account.</a:t>
            </a:r>
          </a:p>
          <a:p>
            <a:pPr lvl="2"/>
            <a:r>
              <a:rPr lang="en-US" sz="1800" dirty="0"/>
              <a:t>Logs all API requests to resources in all supported services your account</a:t>
            </a:r>
            <a:r>
              <a:rPr lang="en-US" sz="1800" dirty="0" smtClean="0"/>
              <a:t>.</a:t>
            </a:r>
          </a:p>
          <a:p>
            <a:pPr lvl="2"/>
            <a:r>
              <a:rPr lang="en-US" sz="1800" dirty="0"/>
              <a:t>E</a:t>
            </a:r>
            <a:r>
              <a:rPr lang="en-US" sz="1800" dirty="0" smtClean="0"/>
              <a:t>nables </a:t>
            </a:r>
            <a:r>
              <a:rPr lang="en-US" sz="1800" dirty="0"/>
              <a:t>operational auditing on your account. </a:t>
            </a:r>
          </a:p>
          <a:p>
            <a:pPr lvl="1"/>
            <a:r>
              <a:rPr lang="en-US" sz="2000" dirty="0">
                <a:solidFill>
                  <a:schemeClr val="accent6"/>
                </a:solidFill>
              </a:rPr>
              <a:t>Basic AWS </a:t>
            </a:r>
            <a:r>
              <a:rPr lang="en-US" sz="2000" dirty="0" err="1">
                <a:solidFill>
                  <a:schemeClr val="accent6"/>
                </a:solidFill>
              </a:rPr>
              <a:t>CloudTrail</a:t>
            </a:r>
            <a:r>
              <a:rPr lang="en-US" sz="2000" dirty="0">
                <a:solidFill>
                  <a:schemeClr val="accent6"/>
                </a:solidFill>
              </a:rPr>
              <a:t> event history is enabled by default</a:t>
            </a:r>
            <a:r>
              <a:rPr lang="en-US" sz="2000" dirty="0"/>
              <a:t> and is free.</a:t>
            </a:r>
          </a:p>
          <a:p>
            <a:pPr lvl="2"/>
            <a:r>
              <a:rPr lang="en-US" sz="1800" dirty="0"/>
              <a:t>It contains all management event data on latest 90 days of account activity.</a:t>
            </a:r>
          </a:p>
          <a:p>
            <a:r>
              <a:rPr lang="en-US" sz="2400" dirty="0"/>
              <a:t>To access </a:t>
            </a:r>
            <a:r>
              <a:rPr lang="en-US" sz="2400" dirty="0" err="1"/>
              <a:t>CloudTrail</a:t>
            </a:r>
            <a:r>
              <a:rPr lang="en-US" sz="2400" dirty="0"/>
              <a:t> – </a:t>
            </a:r>
          </a:p>
          <a:p>
            <a:pPr marL="914400" lvl="1" indent="-457200">
              <a:buFont typeface="+mj-lt"/>
              <a:buAutoNum type="arabicPeriod"/>
            </a:pPr>
            <a:r>
              <a:rPr lang="en-US" sz="2000" dirty="0"/>
              <a:t>Log in to the </a:t>
            </a:r>
            <a:r>
              <a:rPr lang="en-US" sz="2000" b="1" dirty="0"/>
              <a:t>AWS Management Console</a:t>
            </a:r>
            <a:r>
              <a:rPr lang="en-US" sz="2000" dirty="0"/>
              <a:t> and choose the </a:t>
            </a:r>
            <a:r>
              <a:rPr lang="en-US" sz="2000" b="1" dirty="0" err="1"/>
              <a:t>CloudTrail</a:t>
            </a:r>
            <a:r>
              <a:rPr lang="en-US" sz="2000" dirty="0"/>
              <a:t> service.</a:t>
            </a:r>
          </a:p>
          <a:p>
            <a:pPr marL="914400" lvl="1" indent="-457200">
              <a:buFont typeface="+mj-lt"/>
              <a:buAutoNum type="arabicPeriod"/>
            </a:pPr>
            <a:r>
              <a:rPr lang="en-US" sz="2000" dirty="0"/>
              <a:t>Click </a:t>
            </a:r>
            <a:r>
              <a:rPr lang="en-US" sz="2000" b="1" dirty="0"/>
              <a:t>Event history</a:t>
            </a:r>
            <a:r>
              <a:rPr lang="en-US" sz="2000" dirty="0"/>
              <a:t> to view, filter, and search the last 90 days of events.</a:t>
            </a:r>
          </a:p>
          <a:p>
            <a:r>
              <a:rPr lang="en-US" sz="2400" b="1" dirty="0">
                <a:solidFill>
                  <a:schemeClr val="accent6"/>
                </a:solidFill>
              </a:rPr>
              <a:t>To enable logs beyond 90 days and enable specified event alerting, create a trail.</a:t>
            </a:r>
          </a:p>
          <a:p>
            <a:pPr marL="914400" lvl="1" indent="-457200">
              <a:buFont typeface="+mj-lt"/>
              <a:buAutoNum type="arabicPeriod"/>
            </a:pPr>
            <a:r>
              <a:rPr lang="en-US" sz="2000" dirty="0"/>
              <a:t>From the </a:t>
            </a:r>
            <a:r>
              <a:rPr lang="en-US" sz="2000" dirty="0" err="1"/>
              <a:t>CloudTrail</a:t>
            </a:r>
            <a:r>
              <a:rPr lang="en-US" sz="2000" dirty="0"/>
              <a:t> Console trails page, click </a:t>
            </a:r>
            <a:r>
              <a:rPr lang="en-US" sz="2000" b="1" dirty="0"/>
              <a:t>Create trail</a:t>
            </a:r>
            <a:r>
              <a:rPr lang="en-US" sz="2000" dirty="0"/>
              <a:t>.</a:t>
            </a:r>
          </a:p>
          <a:p>
            <a:pPr marL="914400" lvl="1" indent="-457200">
              <a:buFont typeface="+mj-lt"/>
              <a:buAutoNum type="arabicPeriod"/>
            </a:pPr>
            <a:r>
              <a:rPr lang="en-US" sz="2000" dirty="0"/>
              <a:t>Give it a name, apply it to all Regions, and create a new Amazon S3 bucket for log storage. </a:t>
            </a:r>
          </a:p>
          <a:p>
            <a:pPr marL="914400" lvl="1" indent="-457200">
              <a:buFont typeface="+mj-lt"/>
              <a:buAutoNum type="arabicPeriod"/>
            </a:pPr>
            <a:r>
              <a:rPr lang="en-US" sz="2000" dirty="0"/>
              <a:t>Configure access restrictions on the S3 bucket (for example, only admin users should have access).</a:t>
            </a:r>
          </a:p>
          <a:p>
            <a:endParaRPr lang="en-US" dirty="0"/>
          </a:p>
        </p:txBody>
      </p:sp>
    </p:spTree>
    <p:custDataLst>
      <p:tags r:id="rId1"/>
    </p:custDataLst>
    <p:extLst>
      <p:ext uri="{BB962C8B-B14F-4D97-AF65-F5344CB8AC3E}">
        <p14:creationId xmlns:p14="http://schemas.microsoft.com/office/powerpoint/2010/main" val="178876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71FE6C2F-1BB3-2146-BC84-19B594161D3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p:cNvSpPr>
            <a:spLocks noGrp="1"/>
          </p:cNvSpPr>
          <p:nvPr>
            <p:ph type="title"/>
          </p:nvPr>
        </p:nvSpPr>
        <p:spPr/>
        <p:txBody>
          <a:bodyPr>
            <a:normAutofit/>
          </a:bodyPr>
          <a:lstStyle/>
          <a:p>
            <a:r>
              <a:rPr lang="en-US"/>
              <a:t>Securing a new AWS account: Billing reports</a:t>
            </a:r>
          </a:p>
        </p:txBody>
      </p:sp>
      <p:sp>
        <p:nvSpPr>
          <p:cNvPr id="3" name="Content Placeholder 2"/>
          <p:cNvSpPr>
            <a:spLocks noGrp="1"/>
          </p:cNvSpPr>
          <p:nvPr>
            <p:ph sz="quarter" idx="21"/>
          </p:nvPr>
        </p:nvSpPr>
        <p:spPr/>
        <p:txBody>
          <a:bodyPr>
            <a:normAutofit/>
          </a:bodyPr>
          <a:lstStyle/>
          <a:p>
            <a:pPr marL="0" indent="0">
              <a:spcBef>
                <a:spcPts val="2400"/>
              </a:spcBef>
              <a:buClr>
                <a:srgbClr val="FF9933"/>
              </a:buClr>
              <a:buNone/>
            </a:pPr>
            <a:r>
              <a:rPr lang="en-US" b="1">
                <a:solidFill>
                  <a:schemeClr val="accent6"/>
                </a:solidFill>
              </a:rPr>
              <a:t>Step 4: Enable a </a:t>
            </a:r>
            <a:r>
              <a:rPr lang="en-US">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billing</a:t>
            </a:r>
            <a:r>
              <a:rPr lang="en-US">
                <a:solidFill>
                  <a:schemeClr val="accent6"/>
                </a:solidFill>
              </a:rPr>
              <a:t> </a:t>
            </a:r>
            <a:r>
              <a:rPr lang="en-US">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report</a:t>
            </a:r>
            <a:r>
              <a:rPr lang="en-US">
                <a:solidFill>
                  <a:schemeClr val="accent6"/>
                </a:solidFill>
              </a:rPr>
              <a:t>,</a:t>
            </a:r>
            <a:r>
              <a:rPr lang="en-US" b="1">
                <a:solidFill>
                  <a:schemeClr val="accent6"/>
                </a:solidFill>
              </a:rPr>
              <a:t> such as the AWS Cost and Usage Report.</a:t>
            </a:r>
          </a:p>
          <a:p>
            <a:pPr marL="231775" indent="-217488">
              <a:spcBef>
                <a:spcPts val="2400"/>
              </a:spcBef>
              <a:spcAft>
                <a:spcPts val="600"/>
              </a:spcAft>
              <a:buSzPct val="100000"/>
            </a:pPr>
            <a:r>
              <a:rPr lang="en-US" sz="2400"/>
              <a:t>Billing reports provide information about your use of AWS resources and estimated costs for that use. </a:t>
            </a:r>
          </a:p>
          <a:p>
            <a:pPr marL="231775" indent="-217488">
              <a:spcBef>
                <a:spcPts val="2400"/>
              </a:spcBef>
              <a:spcAft>
                <a:spcPts val="600"/>
              </a:spcAft>
              <a:buSzPct val="100000"/>
            </a:pPr>
            <a:r>
              <a:rPr lang="en-US" sz="2400"/>
              <a:t>AWS delivers the reports to an Amazon S3 bucket that you specify.</a:t>
            </a:r>
          </a:p>
          <a:p>
            <a:pPr marL="688975" lvl="1" indent="-217488">
              <a:spcBef>
                <a:spcPts val="2400"/>
              </a:spcBef>
              <a:spcAft>
                <a:spcPts val="600"/>
              </a:spcAft>
              <a:buSzPct val="100000"/>
            </a:pPr>
            <a:r>
              <a:rPr lang="en-US"/>
              <a:t>Report is updated at least once per day. </a:t>
            </a:r>
          </a:p>
          <a:p>
            <a:pPr marL="231775" indent="-217488">
              <a:spcBef>
                <a:spcPts val="2400"/>
              </a:spcBef>
              <a:spcAft>
                <a:spcPts val="600"/>
              </a:spcAft>
              <a:buSzPct val="100000"/>
            </a:pPr>
            <a:r>
              <a:rPr lang="en-US" sz="2400"/>
              <a:t>The </a:t>
            </a:r>
            <a:r>
              <a:rPr lang="en-US" sz="2400" b="1"/>
              <a:t>AWS Cost and Usage Report </a:t>
            </a:r>
            <a:r>
              <a:rPr lang="en-US" sz="2400"/>
              <a:t>tracks your AWS usage and provides estimated charges associated with your AWS account, either by the hour or by the day.</a:t>
            </a:r>
            <a:endParaRPr lang="en-US"/>
          </a:p>
        </p:txBody>
      </p:sp>
    </p:spTree>
    <p:custDataLst>
      <p:tags r:id="rId1"/>
    </p:custDataLst>
    <p:extLst>
      <p:ext uri="{BB962C8B-B14F-4D97-AF65-F5344CB8AC3E}">
        <p14:creationId xmlns:p14="http://schemas.microsoft.com/office/powerpoint/2010/main" val="3340841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38</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t>Section 3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marL="0" indent="0">
              <a:buNone/>
            </a:pPr>
            <a:r>
              <a:rPr lang="en-US" sz="2400">
                <a:latin typeface="+mn-lt"/>
              </a:rPr>
              <a:t>Best practices to secure an AWS account:</a:t>
            </a:r>
          </a:p>
          <a:p>
            <a:r>
              <a:rPr lang="en-US" sz="2200" b="1">
                <a:solidFill>
                  <a:schemeClr val="accent6"/>
                </a:solidFill>
                <a:latin typeface="+mn-lt"/>
              </a:rPr>
              <a:t>Secure</a:t>
            </a:r>
            <a:r>
              <a:rPr lang="en-US" sz="2200">
                <a:latin typeface="+mn-lt"/>
              </a:rPr>
              <a:t> logins with multi-factor authentication (MFA).</a:t>
            </a:r>
          </a:p>
          <a:p>
            <a:r>
              <a:rPr lang="en-US" sz="2200" b="1">
                <a:solidFill>
                  <a:schemeClr val="accent6"/>
                </a:solidFill>
                <a:latin typeface="+mn-lt"/>
              </a:rPr>
              <a:t>Delete</a:t>
            </a:r>
            <a:r>
              <a:rPr lang="en-US" sz="2200">
                <a:latin typeface="+mn-lt"/>
              </a:rPr>
              <a:t> account root user </a:t>
            </a:r>
            <a:r>
              <a:rPr lang="en-US" sz="2200">
                <a:solidFill>
                  <a:schemeClr val="accent5"/>
                </a:solidFill>
                <a:latin typeface="+mn-lt"/>
              </a:rPr>
              <a:t>access keys</a:t>
            </a:r>
            <a:r>
              <a:rPr lang="en-US" sz="2200">
                <a:latin typeface="+mn-lt"/>
              </a:rPr>
              <a:t>.</a:t>
            </a:r>
          </a:p>
          <a:p>
            <a:r>
              <a:rPr lang="en-US" sz="2200" b="1">
                <a:solidFill>
                  <a:schemeClr val="accent6"/>
                </a:solidFill>
                <a:latin typeface="+mn-lt"/>
              </a:rPr>
              <a:t>Create</a:t>
            </a:r>
            <a:r>
              <a:rPr lang="en-US" sz="2200">
                <a:latin typeface="+mn-lt"/>
              </a:rPr>
              <a:t> individual </a:t>
            </a:r>
            <a:r>
              <a:rPr lang="en-US" sz="2200">
                <a:solidFill>
                  <a:schemeClr val="accent5"/>
                </a:solidFill>
                <a:latin typeface="+mn-lt"/>
              </a:rPr>
              <a:t>IAM users </a:t>
            </a:r>
            <a:r>
              <a:rPr lang="en-US" sz="2200">
                <a:latin typeface="+mn-lt"/>
              </a:rPr>
              <a:t>and grant permissions according to the principle of least privilege.</a:t>
            </a:r>
          </a:p>
          <a:p>
            <a:r>
              <a:rPr lang="en-US" sz="2200" b="1">
                <a:solidFill>
                  <a:schemeClr val="accent6"/>
                </a:solidFill>
                <a:latin typeface="+mn-lt"/>
              </a:rPr>
              <a:t>Use groups </a:t>
            </a:r>
            <a:r>
              <a:rPr lang="en-US" sz="2200">
                <a:latin typeface="+mn-lt"/>
              </a:rPr>
              <a:t>to assign permissions to IAM users.</a:t>
            </a:r>
          </a:p>
          <a:p>
            <a:r>
              <a:rPr lang="en-US" sz="2200" b="1">
                <a:solidFill>
                  <a:schemeClr val="accent6"/>
                </a:solidFill>
                <a:latin typeface="+mn-lt"/>
              </a:rPr>
              <a:t>Configure</a:t>
            </a:r>
            <a:r>
              <a:rPr lang="en-US" sz="2200">
                <a:latin typeface="+mn-lt"/>
              </a:rPr>
              <a:t> a </a:t>
            </a:r>
            <a:r>
              <a:rPr lang="en-US" sz="2200">
                <a:solidFill>
                  <a:schemeClr val="accent5"/>
                </a:solidFill>
                <a:latin typeface="+mn-lt"/>
              </a:rPr>
              <a:t>strong password policy</a:t>
            </a:r>
            <a:r>
              <a:rPr lang="en-US" sz="2200">
                <a:latin typeface="+mn-lt"/>
              </a:rPr>
              <a:t>.</a:t>
            </a:r>
          </a:p>
          <a:p>
            <a:r>
              <a:rPr lang="en-US" sz="2200" b="1">
                <a:solidFill>
                  <a:schemeClr val="accent6"/>
                </a:solidFill>
                <a:latin typeface="+mn-lt"/>
              </a:rPr>
              <a:t>Delegate</a:t>
            </a:r>
            <a:r>
              <a:rPr lang="en-US" sz="2200">
                <a:latin typeface="+mn-lt"/>
              </a:rPr>
              <a:t> using </a:t>
            </a:r>
            <a:r>
              <a:rPr lang="en-US" sz="2200">
                <a:solidFill>
                  <a:schemeClr val="accent5"/>
                </a:solidFill>
                <a:latin typeface="+mn-lt"/>
              </a:rPr>
              <a:t>roles </a:t>
            </a:r>
            <a:r>
              <a:rPr lang="en-US" sz="2200">
                <a:latin typeface="+mn-lt"/>
              </a:rPr>
              <a:t>instead of sharing credentials.</a:t>
            </a:r>
          </a:p>
          <a:p>
            <a:r>
              <a:rPr lang="en-US" sz="2200" b="1">
                <a:solidFill>
                  <a:schemeClr val="accent6"/>
                </a:solidFill>
                <a:latin typeface="+mn-lt"/>
              </a:rPr>
              <a:t>Monitor</a:t>
            </a:r>
            <a:r>
              <a:rPr lang="en-US" sz="2200">
                <a:latin typeface="+mn-lt"/>
              </a:rPr>
              <a:t> account activity by using AWS CloudTrail.</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82296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9D071E9-1886-4EB3-B517-57EE3BACB16F}"/>
              </a:ext>
            </a:extLst>
          </p:cNvPr>
          <p:cNvSpPr>
            <a:spLocks noGrp="1"/>
          </p:cNvSpPr>
          <p:nvPr>
            <p:ph type="sldNum" sz="quarter" idx="20"/>
          </p:nvPr>
        </p:nvSpPr>
        <p:spPr/>
        <p:txBody>
          <a:bodyPr/>
          <a:lstStyle/>
          <a:p>
            <a:fld id="{B23121D6-781A-4B6C-8D9B-3A8188A614AE}" type="slidenum">
              <a:rPr lang="en-US" smtClean="0"/>
              <a:t>39</a:t>
            </a:fld>
            <a:endParaRPr lang="en-US"/>
          </a:p>
        </p:txBody>
      </p:sp>
      <p:sp>
        <p:nvSpPr>
          <p:cNvPr id="2" name="Title 1">
            <a:extLst>
              <a:ext uri="{FF2B5EF4-FFF2-40B4-BE49-F238E27FC236}">
                <a16:creationId xmlns:a16="http://schemas.microsoft.com/office/drawing/2014/main" xmlns=""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xmlns=""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407441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0E9032A-B193-E649-B33A-8B2DE7FF0AB8}"/>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4</a:t>
            </a:fld>
            <a:endParaRPr lang="en-US"/>
          </a:p>
        </p:txBody>
      </p:sp>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xmlns="" id="{AA03B58E-9CA1-F041-8923-2FE03FDDD563}"/>
              </a:ext>
            </a:extLst>
          </p:cNvPr>
          <p:cNvSpPr>
            <a:spLocks noGrp="1"/>
          </p:cNvSpPr>
          <p:nvPr>
            <p:ph sz="quarter" idx="21"/>
          </p:nvPr>
        </p:nvSpPr>
        <p:spPr/>
        <p:txBody>
          <a:bodyPr/>
          <a:lstStyle/>
          <a:p>
            <a:pPr marL="17462" lvl="1" indent="0">
              <a:buNone/>
            </a:pPr>
            <a:r>
              <a:rPr lang="en-US" sz="3200" dirty="0"/>
              <a:t>After completing this module, you should be able to: </a:t>
            </a:r>
          </a:p>
          <a:p>
            <a:pPr marL="238125" lvl="1" indent="-220663">
              <a:lnSpc>
                <a:spcPct val="100000"/>
              </a:lnSpc>
            </a:pPr>
            <a:r>
              <a:rPr lang="en-US" sz="2800" dirty="0"/>
              <a:t>Recognize the </a:t>
            </a:r>
            <a:r>
              <a:rPr lang="en-US" sz="2800" dirty="0">
                <a:solidFill>
                  <a:srgbClr val="333399"/>
                </a:solidFill>
              </a:rPr>
              <a:t>shared responsibility model</a:t>
            </a:r>
          </a:p>
          <a:p>
            <a:pPr marL="238125" lvl="1" indent="-220663">
              <a:lnSpc>
                <a:spcPct val="100000"/>
              </a:lnSpc>
            </a:pPr>
            <a:r>
              <a:rPr lang="en-US" sz="2800" dirty="0"/>
              <a:t>Identify the </a:t>
            </a:r>
            <a:r>
              <a:rPr lang="en-US" sz="2800" dirty="0">
                <a:solidFill>
                  <a:srgbClr val="333399"/>
                </a:solidFill>
              </a:rPr>
              <a:t>responsibility of the customer and AWS</a:t>
            </a:r>
          </a:p>
          <a:p>
            <a:pPr marL="238125" lvl="1" indent="-220663">
              <a:lnSpc>
                <a:spcPct val="100000"/>
              </a:lnSpc>
            </a:pPr>
            <a:r>
              <a:rPr lang="en-US" sz="2800" dirty="0"/>
              <a:t>Recognize </a:t>
            </a:r>
            <a:r>
              <a:rPr lang="en-US" sz="2800" dirty="0">
                <a:solidFill>
                  <a:srgbClr val="333399"/>
                </a:solidFill>
              </a:rPr>
              <a:t>IAM users, groups, and roles</a:t>
            </a:r>
          </a:p>
          <a:p>
            <a:pPr marL="238125" lvl="1" indent="-220663">
              <a:lnSpc>
                <a:spcPct val="100000"/>
              </a:lnSpc>
            </a:pPr>
            <a:r>
              <a:rPr lang="en-US" sz="2800" dirty="0"/>
              <a:t>Describe </a:t>
            </a:r>
            <a:r>
              <a:rPr lang="en-US" sz="2800" dirty="0">
                <a:solidFill>
                  <a:srgbClr val="333399"/>
                </a:solidFill>
              </a:rPr>
              <a:t>different types of security credentials </a:t>
            </a:r>
            <a:r>
              <a:rPr lang="en-US" sz="2800" dirty="0"/>
              <a:t>in IAM</a:t>
            </a:r>
          </a:p>
          <a:p>
            <a:pPr marL="238125" lvl="1" indent="-220663">
              <a:lnSpc>
                <a:spcPct val="100000"/>
              </a:lnSpc>
            </a:pPr>
            <a:r>
              <a:rPr lang="en-US" sz="2800" dirty="0"/>
              <a:t>Identify the </a:t>
            </a:r>
            <a:r>
              <a:rPr lang="en-US" sz="2800" dirty="0">
                <a:solidFill>
                  <a:srgbClr val="333399"/>
                </a:solidFill>
              </a:rPr>
              <a:t>steps to securing a new AWS account</a:t>
            </a:r>
          </a:p>
          <a:p>
            <a:pPr marL="238125" lvl="1" indent="-220663">
              <a:lnSpc>
                <a:spcPct val="100000"/>
              </a:lnSpc>
            </a:pPr>
            <a:r>
              <a:rPr lang="en-US" sz="2800" dirty="0"/>
              <a:t>Explore </a:t>
            </a:r>
            <a:r>
              <a:rPr lang="en-US" sz="2800" dirty="0">
                <a:solidFill>
                  <a:srgbClr val="333399"/>
                </a:solidFill>
              </a:rPr>
              <a:t>IAM users and groups</a:t>
            </a:r>
          </a:p>
          <a:p>
            <a:pPr marL="238125" lvl="1" indent="-220663">
              <a:lnSpc>
                <a:spcPct val="100000"/>
              </a:lnSpc>
            </a:pPr>
            <a:r>
              <a:rPr lang="en-US" sz="2800" dirty="0"/>
              <a:t>Recognize </a:t>
            </a:r>
            <a:r>
              <a:rPr lang="en-US" sz="2800" dirty="0">
                <a:solidFill>
                  <a:srgbClr val="333399"/>
                </a:solidFill>
              </a:rPr>
              <a:t>how to secure AWS data</a:t>
            </a:r>
          </a:p>
          <a:p>
            <a:pPr marL="238125" lvl="1" indent="-220663">
              <a:lnSpc>
                <a:spcPct val="100000"/>
              </a:lnSpc>
            </a:pPr>
            <a:r>
              <a:rPr lang="en-US" sz="2800" dirty="0"/>
              <a:t>Recognize </a:t>
            </a:r>
            <a:r>
              <a:rPr lang="en-US" sz="2800" dirty="0">
                <a:solidFill>
                  <a:srgbClr val="333399"/>
                </a:solidFill>
              </a:rPr>
              <a:t>AWS compliance programs</a:t>
            </a: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subTitle" idx="1"/>
          </p:nvPr>
        </p:nvSpPr>
        <p:spPr/>
        <p:txBody>
          <a:bodyPr>
            <a:normAutofit/>
          </a:bodyPr>
          <a:lstStyle/>
          <a:p>
            <a:r>
              <a:rPr lang="en-US">
                <a:latin typeface="+mn-lt"/>
              </a:rPr>
              <a:t>Module 4: AWS Cloud Security</a:t>
            </a:r>
          </a:p>
        </p:txBody>
      </p:sp>
      <p:sp>
        <p:nvSpPr>
          <p:cNvPr id="2" name="Title 1"/>
          <p:cNvSpPr>
            <a:spLocks noGrp="1"/>
          </p:cNvSpPr>
          <p:nvPr>
            <p:ph type="title"/>
          </p:nvPr>
        </p:nvSpPr>
        <p:spPr/>
        <p:txBody>
          <a:bodyPr>
            <a:noAutofit/>
          </a:bodyPr>
          <a:lstStyle/>
          <a:p>
            <a:r>
              <a:rPr lang="en-US" sz="4000">
                <a:latin typeface="+mj-lt"/>
              </a:rPr>
              <a:t>Section 1: AWS shared responsibility model</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shared responsibility model</a:t>
            </a:r>
          </a:p>
        </p:txBody>
      </p:sp>
      <p:pic>
        <p:nvPicPr>
          <p:cNvPr id="6" name="Picture 5" descr="Table showing AWS and customer responsibilities outlines in the notes.">
            <a:extLst>
              <a:ext uri="{FF2B5EF4-FFF2-40B4-BE49-F238E27FC236}">
                <a16:creationId xmlns:a16="http://schemas.microsoft.com/office/drawing/2014/main" xmlns="" id="{D5F4E624-EA61-354F-A853-2DFDFBA31A41}"/>
              </a:ext>
            </a:extLst>
          </p:cNvPr>
          <p:cNvPicPr>
            <a:picLocks noChangeAspect="1"/>
          </p:cNvPicPr>
          <p:nvPr/>
        </p:nvPicPr>
        <p:blipFill>
          <a:blip r:embed="rId4"/>
          <a:stretch>
            <a:fillRect/>
          </a:stretch>
        </p:blipFill>
        <p:spPr>
          <a:xfrm>
            <a:off x="1775153" y="1376416"/>
            <a:ext cx="8641693" cy="4759579"/>
          </a:xfrm>
          <a:prstGeom prst="rect">
            <a:avLst/>
          </a:prstGeom>
        </p:spPr>
      </p:pic>
      <p:sp>
        <p:nvSpPr>
          <p:cNvPr id="3" name="Slide Number Placeholder 2">
            <a:extLst>
              <a:ext uri="{FF2B5EF4-FFF2-40B4-BE49-F238E27FC236}">
                <a16:creationId xmlns:a16="http://schemas.microsoft.com/office/drawing/2014/main" xmlns="" id="{80BEC6BD-FE49-6AFE-F78F-EF5ACD82FD3F}"/>
              </a:ext>
            </a:extLst>
          </p:cNvPr>
          <p:cNvSpPr>
            <a:spLocks noGrp="1"/>
          </p:cNvSpPr>
          <p:nvPr>
            <p:ph type="sldNum" sz="quarter" idx="20"/>
          </p:nvPr>
        </p:nvSpPr>
        <p:spPr/>
        <p:txBody>
          <a:bodyPr/>
          <a:lstStyle/>
          <a:p>
            <a:fld id="{930176A1-BCF0-4712-97A6-6B495F55390B}" type="slidenum">
              <a:rPr lang="en-US" smtClean="0"/>
              <a:pPr/>
              <a:t>6</a:t>
            </a:fld>
            <a:endParaRPr lang="en-US"/>
          </a:p>
        </p:txBody>
      </p:sp>
    </p:spTree>
    <p:custDataLst>
      <p:tags r:id="rId1"/>
    </p:custDataLst>
    <p:extLst>
      <p:ext uri="{BB962C8B-B14F-4D97-AF65-F5344CB8AC3E}">
        <p14:creationId xmlns:p14="http://schemas.microsoft.com/office/powerpoint/2010/main" val="2115897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BBFEC340-B24E-7F46-896A-C6AABAAC16C3}"/>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noAutofit/>
          </a:bodyPr>
          <a:lstStyle/>
          <a:p>
            <a:r>
              <a:rPr lang="en-US">
                <a:latin typeface="+mj-lt"/>
              </a:rPr>
              <a:t>AWS responsibility: Security </a:t>
            </a:r>
            <a:r>
              <a:rPr lang="en-US" i="1">
                <a:latin typeface="+mj-lt"/>
                <a:ea typeface="Amazon Ember Medium" panose="020B0603020204030204" pitchFamily="34" charset="0"/>
                <a:cs typeface="Amazon Ember Medium" panose="020B0603020204030204" pitchFamily="34" charset="0"/>
              </a:rPr>
              <a:t>of</a:t>
            </a:r>
            <a:r>
              <a:rPr lang="en-US">
                <a:latin typeface="+mj-lt"/>
              </a:rPr>
              <a:t> the cloud</a:t>
            </a:r>
          </a:p>
        </p:txBody>
      </p:sp>
      <p:sp>
        <p:nvSpPr>
          <p:cNvPr id="5" name="Content Placeholder 4">
            <a:extLst>
              <a:ext uri="{FF2B5EF4-FFF2-40B4-BE49-F238E27FC236}">
                <a16:creationId xmlns:a16="http://schemas.microsoft.com/office/drawing/2014/main" xmlns="" id="{40751EE0-0829-BA4D-840A-AB4C542CD4C6}"/>
              </a:ext>
            </a:extLst>
          </p:cNvPr>
          <p:cNvSpPr>
            <a:spLocks noGrp="1"/>
          </p:cNvSpPr>
          <p:nvPr>
            <p:ph sz="quarter" idx="21"/>
          </p:nvPr>
        </p:nvSpPr>
        <p:spPr>
          <a:xfrm>
            <a:off x="6245352" y="1527048"/>
            <a:ext cx="5504688" cy="4645152"/>
          </a:xfrm>
        </p:spPr>
        <p:txBody>
          <a:bodyPr>
            <a:normAutofit fontScale="92500" lnSpcReduction="10000"/>
          </a:bodyPr>
          <a:lstStyle/>
          <a:p>
            <a:pPr marL="0" indent="0">
              <a:buNone/>
            </a:pPr>
            <a:r>
              <a:rPr lang="en-US" sz="2400" dirty="0"/>
              <a:t>AWS responsibilities:</a:t>
            </a:r>
          </a:p>
          <a:p>
            <a:r>
              <a:rPr lang="en-US" sz="2000" dirty="0"/>
              <a:t>Physical security of data centers</a:t>
            </a:r>
          </a:p>
          <a:p>
            <a:pPr lvl="1"/>
            <a:r>
              <a:rPr lang="en-US" sz="1800" dirty="0"/>
              <a:t>Controlled, need-based </a:t>
            </a:r>
            <a:r>
              <a:rPr lang="en-US" sz="1800" dirty="0" smtClean="0"/>
              <a:t>access</a:t>
            </a:r>
            <a:endParaRPr lang="en-US" sz="1800" dirty="0"/>
          </a:p>
          <a:p>
            <a:r>
              <a:rPr lang="en-US" sz="2000" dirty="0"/>
              <a:t>Hardware and software infrastructure</a:t>
            </a:r>
          </a:p>
          <a:p>
            <a:pPr lvl="1"/>
            <a:r>
              <a:rPr lang="en-US" sz="1800" dirty="0"/>
              <a:t>Storage decommissioning, host operating system (OS) access logging, and </a:t>
            </a:r>
            <a:r>
              <a:rPr lang="en-US" sz="1800" dirty="0" smtClean="0"/>
              <a:t>auditing</a:t>
            </a:r>
            <a:endParaRPr lang="en-US" sz="1800" dirty="0"/>
          </a:p>
          <a:p>
            <a:r>
              <a:rPr lang="en-US" sz="2000" dirty="0"/>
              <a:t>Network infrastructure</a:t>
            </a:r>
          </a:p>
          <a:p>
            <a:pPr lvl="1"/>
            <a:r>
              <a:rPr lang="en-US" sz="1600" dirty="0"/>
              <a:t>routers, switches, load balancers, firewalls, and cabling</a:t>
            </a:r>
            <a:endParaRPr lang="en-US" sz="1800" dirty="0" smtClean="0"/>
          </a:p>
          <a:p>
            <a:pPr lvl="1"/>
            <a:r>
              <a:rPr lang="en-US" sz="1800" dirty="0" smtClean="0"/>
              <a:t>Redundant infra &amp; Intrusion detection</a:t>
            </a:r>
            <a:endParaRPr lang="en-US" sz="1800" dirty="0"/>
          </a:p>
          <a:p>
            <a:r>
              <a:rPr lang="en-US" sz="2000" dirty="0"/>
              <a:t>Virtualization infrastructure</a:t>
            </a:r>
          </a:p>
          <a:p>
            <a:pPr lvl="1"/>
            <a:r>
              <a:rPr lang="en-US" sz="1800" dirty="0"/>
              <a:t>Instance </a:t>
            </a:r>
            <a:r>
              <a:rPr lang="en-US" sz="1800" dirty="0" smtClean="0"/>
              <a:t>isolation</a:t>
            </a:r>
          </a:p>
          <a:p>
            <a:r>
              <a:rPr lang="en-US" sz="2000" dirty="0" smtClean="0">
                <a:solidFill>
                  <a:srgbClr val="009900"/>
                </a:solidFill>
              </a:rPr>
              <a:t>AWS Audit Reports</a:t>
            </a:r>
            <a:endParaRPr lang="en-US" sz="2000" dirty="0">
              <a:solidFill>
                <a:srgbClr val="009900"/>
              </a:solidFill>
            </a:endParaRPr>
          </a:p>
        </p:txBody>
      </p:sp>
      <p:grpSp>
        <p:nvGrpSpPr>
          <p:cNvPr id="6" name="Group 5" descr="AWS Services showing four icons labeled as follows: compute, storage, database, and networking.">
            <a:extLst>
              <a:ext uri="{FF2B5EF4-FFF2-40B4-BE49-F238E27FC236}">
                <a16:creationId xmlns:a16="http://schemas.microsoft.com/office/drawing/2014/main" xmlns="" id="{DFFE68B3-B6EB-4267-639F-85C108F3B6F7}"/>
              </a:ext>
            </a:extLst>
          </p:cNvPr>
          <p:cNvGrpSpPr/>
          <p:nvPr/>
        </p:nvGrpSpPr>
        <p:grpSpPr>
          <a:xfrm>
            <a:off x="441000" y="2172634"/>
            <a:ext cx="5323665" cy="1375517"/>
            <a:chOff x="441000" y="2172634"/>
            <a:chExt cx="5323665" cy="1375517"/>
          </a:xfrm>
        </p:grpSpPr>
        <p:sp>
          <p:nvSpPr>
            <p:cNvPr id="18" name="Rectangle 17">
              <a:extLst>
                <a:ext uri="{FF2B5EF4-FFF2-40B4-BE49-F238E27FC236}">
                  <a16:creationId xmlns:a16="http://schemas.microsoft.com/office/drawing/2014/main" xmlns="" id="{1204C99E-1809-DC4F-AA5D-4B07C5CB4A64}"/>
                </a:ext>
              </a:extLst>
            </p:cNvPr>
            <p:cNvSpPr/>
            <p:nvPr/>
          </p:nvSpPr>
          <p:spPr>
            <a:xfrm>
              <a:off x="441000" y="2172634"/>
              <a:ext cx="5323665" cy="136246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b="1">
                  <a:solidFill>
                    <a:schemeClr val="tx1"/>
                  </a:solidFill>
                </a:rPr>
                <a:t>AWS services</a:t>
              </a:r>
            </a:p>
          </p:txBody>
        </p:sp>
        <p:pic>
          <p:nvPicPr>
            <p:cNvPr id="10" name="Graphic 9">
              <a:extLst>
                <a:ext uri="{FF2B5EF4-FFF2-40B4-BE49-F238E27FC236}">
                  <a16:creationId xmlns:a16="http://schemas.microsoft.com/office/drawing/2014/main" xmlns="" id="{0A401706-D3C2-4240-8BCC-E191126A684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6992" y="2582294"/>
              <a:ext cx="659595" cy="659595"/>
            </a:xfrm>
            <a:prstGeom prst="rect">
              <a:avLst/>
            </a:prstGeom>
          </p:spPr>
        </p:pic>
        <p:sp>
          <p:nvSpPr>
            <p:cNvPr id="3" name="TextBox 2">
              <a:extLst>
                <a:ext uri="{FF2B5EF4-FFF2-40B4-BE49-F238E27FC236}">
                  <a16:creationId xmlns:a16="http://schemas.microsoft.com/office/drawing/2014/main" xmlns="" id="{1B20CD48-D3E3-8649-99CD-E7BBAC1D5D35}"/>
                </a:ext>
              </a:extLst>
            </p:cNvPr>
            <p:cNvSpPr txBox="1"/>
            <p:nvPr/>
          </p:nvSpPr>
          <p:spPr>
            <a:xfrm>
              <a:off x="570613" y="3196545"/>
              <a:ext cx="1016625"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Compute</a:t>
              </a:r>
            </a:p>
          </p:txBody>
        </p:sp>
        <p:sp>
          <p:nvSpPr>
            <p:cNvPr id="12" name="TextBox 11">
              <a:extLst>
                <a:ext uri="{FF2B5EF4-FFF2-40B4-BE49-F238E27FC236}">
                  <a16:creationId xmlns:a16="http://schemas.microsoft.com/office/drawing/2014/main" xmlns="" id="{A3335D24-F115-9B4E-963F-7E5DE065A869}"/>
                </a:ext>
              </a:extLst>
            </p:cNvPr>
            <p:cNvSpPr txBox="1"/>
            <p:nvPr/>
          </p:nvSpPr>
          <p:spPr>
            <a:xfrm>
              <a:off x="1883201" y="3195910"/>
              <a:ext cx="902811"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Storage</a:t>
              </a:r>
            </a:p>
          </p:txBody>
        </p:sp>
        <p:sp>
          <p:nvSpPr>
            <p:cNvPr id="13" name="TextBox 12">
              <a:extLst>
                <a:ext uri="{FF2B5EF4-FFF2-40B4-BE49-F238E27FC236}">
                  <a16:creationId xmlns:a16="http://schemas.microsoft.com/office/drawing/2014/main" xmlns="" id="{66C48087-CD60-0E4A-BC00-261EE7B3DBD8}"/>
                </a:ext>
              </a:extLst>
            </p:cNvPr>
            <p:cNvSpPr txBox="1"/>
            <p:nvPr/>
          </p:nvSpPr>
          <p:spPr>
            <a:xfrm>
              <a:off x="3092260" y="3209597"/>
              <a:ext cx="1061509"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Database</a:t>
              </a:r>
            </a:p>
          </p:txBody>
        </p:sp>
        <p:sp>
          <p:nvSpPr>
            <p:cNvPr id="14" name="TextBox 13">
              <a:extLst>
                <a:ext uri="{FF2B5EF4-FFF2-40B4-BE49-F238E27FC236}">
                  <a16:creationId xmlns:a16="http://schemas.microsoft.com/office/drawing/2014/main" xmlns="" id="{EFDF146A-9CD5-AB48-BD87-2DC140812655}"/>
                </a:ext>
              </a:extLst>
            </p:cNvPr>
            <p:cNvSpPr txBox="1"/>
            <p:nvPr/>
          </p:nvSpPr>
          <p:spPr>
            <a:xfrm>
              <a:off x="4289432" y="3209597"/>
              <a:ext cx="1208985" cy="338554"/>
            </a:xfrm>
            <a:prstGeom prst="rect">
              <a:avLst/>
            </a:prstGeom>
            <a:noFill/>
          </p:spPr>
          <p:txBody>
            <a:bodyPr wrap="none" rtlCol="0">
              <a:spAutoFit/>
            </a:bodyPr>
            <a:lstStyle/>
            <a:p>
              <a:r>
                <a:rPr lang="en-US" sz="1600">
                  <a:latin typeface="Arial" panose="020B0604020202020204" pitchFamily="34" charset="0"/>
                  <a:ea typeface="Amazon Ember Light" panose="020B0403020204020204" pitchFamily="34" charset="0"/>
                  <a:cs typeface="Arial" panose="020B0604020202020204" pitchFamily="34" charset="0"/>
                </a:rPr>
                <a:t>Networking</a:t>
              </a:r>
            </a:p>
          </p:txBody>
        </p:sp>
        <p:pic>
          <p:nvPicPr>
            <p:cNvPr id="15" name="Graphic 14">
              <a:extLst>
                <a:ext uri="{FF2B5EF4-FFF2-40B4-BE49-F238E27FC236}">
                  <a16:creationId xmlns:a16="http://schemas.microsoft.com/office/drawing/2014/main" xmlns="" id="{9500C1C1-62F5-0145-B5BD-61AEE95E6B3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06967" y="2582294"/>
              <a:ext cx="659595" cy="659595"/>
            </a:xfrm>
            <a:prstGeom prst="rect">
              <a:avLst/>
            </a:prstGeom>
          </p:spPr>
        </p:pic>
        <p:pic>
          <p:nvPicPr>
            <p:cNvPr id="16" name="Graphic 15">
              <a:extLst>
                <a:ext uri="{FF2B5EF4-FFF2-40B4-BE49-F238E27FC236}">
                  <a16:creationId xmlns:a16="http://schemas.microsoft.com/office/drawing/2014/main" xmlns="" id="{A06448C9-6A1E-E74F-A9AF-2B21ED1B525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021979" y="2582294"/>
              <a:ext cx="659596" cy="659596"/>
            </a:xfrm>
            <a:prstGeom prst="rect">
              <a:avLst/>
            </a:prstGeom>
          </p:spPr>
        </p:pic>
        <p:pic>
          <p:nvPicPr>
            <p:cNvPr id="17" name="Graphic 16">
              <a:extLst>
                <a:ext uri="{FF2B5EF4-FFF2-40B4-BE49-F238E27FC236}">
                  <a16:creationId xmlns:a16="http://schemas.microsoft.com/office/drawing/2014/main" xmlns="" id="{4C83EBCD-3B3F-CC4D-931C-23846B80B14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591955" y="2582294"/>
              <a:ext cx="659595" cy="659595"/>
            </a:xfrm>
            <a:prstGeom prst="rect">
              <a:avLst/>
            </a:prstGeom>
          </p:spPr>
        </p:pic>
      </p:grpSp>
      <p:grpSp>
        <p:nvGrpSpPr>
          <p:cNvPr id="8" name="Group 7" descr="Box labeled AWS Global Infrastructure containing an icon labeled &quot;Edge locations&quot; and another labeled &quot;Regions&quot; that contains an item labeled &quot;Availability Zones.&quot;">
            <a:extLst>
              <a:ext uri="{FF2B5EF4-FFF2-40B4-BE49-F238E27FC236}">
                <a16:creationId xmlns:a16="http://schemas.microsoft.com/office/drawing/2014/main" xmlns="" id="{3AF02045-8D0B-78BB-EDE2-E288212C27EB}"/>
              </a:ext>
            </a:extLst>
          </p:cNvPr>
          <p:cNvGrpSpPr/>
          <p:nvPr/>
        </p:nvGrpSpPr>
        <p:grpSpPr>
          <a:xfrm>
            <a:off x="441000" y="3660495"/>
            <a:ext cx="5323665" cy="1362464"/>
            <a:chOff x="441000" y="3660495"/>
            <a:chExt cx="5323665" cy="1362464"/>
          </a:xfrm>
        </p:grpSpPr>
        <p:sp>
          <p:nvSpPr>
            <p:cNvPr id="19" name="Rectangle 18">
              <a:extLst>
                <a:ext uri="{FF2B5EF4-FFF2-40B4-BE49-F238E27FC236}">
                  <a16:creationId xmlns:a16="http://schemas.microsoft.com/office/drawing/2014/main" xmlns="" id="{C859B9F7-4319-CB42-A6B4-B6C986D043D6}"/>
                </a:ext>
              </a:extLst>
            </p:cNvPr>
            <p:cNvSpPr/>
            <p:nvPr/>
          </p:nvSpPr>
          <p:spPr>
            <a:xfrm>
              <a:off x="441000" y="3660495"/>
              <a:ext cx="5323665" cy="136246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a:solidFill>
                    <a:schemeClr val="tx1"/>
                  </a:solidFill>
                  <a:latin typeface="Amazon Ember" panose="02000000000000000000" pitchFamily="2" charset="0"/>
                  <a:ea typeface="Amazon Ember" panose="02000000000000000000" pitchFamily="2" charset="0"/>
                </a:rPr>
                <a:t>AWS Global </a:t>
              </a:r>
              <a:br>
                <a:rPr lang="en-US">
                  <a:solidFill>
                    <a:schemeClr val="tx1"/>
                  </a:solidFill>
                  <a:latin typeface="Amazon Ember" panose="02000000000000000000" pitchFamily="2" charset="0"/>
                  <a:ea typeface="Amazon Ember" panose="02000000000000000000" pitchFamily="2" charset="0"/>
                </a:rPr>
              </a:br>
              <a:r>
                <a:rPr lang="en-US">
                  <a:solidFill>
                    <a:schemeClr val="tx1"/>
                  </a:solidFill>
                  <a:latin typeface="Amazon Ember" panose="02000000000000000000" pitchFamily="2" charset="0"/>
                  <a:ea typeface="Amazon Ember" panose="02000000000000000000" pitchFamily="2" charset="0"/>
                </a:rPr>
                <a:t>Infrastructure</a:t>
              </a:r>
            </a:p>
          </p:txBody>
        </p:sp>
        <p:sp>
          <p:nvSpPr>
            <p:cNvPr id="20" name="Rectangle 19">
              <a:extLst>
                <a:ext uri="{FF2B5EF4-FFF2-40B4-BE49-F238E27FC236}">
                  <a16:creationId xmlns:a16="http://schemas.microsoft.com/office/drawing/2014/main" xmlns="" id="{B56B23F6-830F-BE4B-BF7A-870E0F8EC5D8}"/>
                </a:ext>
              </a:extLst>
            </p:cNvPr>
            <p:cNvSpPr/>
            <p:nvPr/>
          </p:nvSpPr>
          <p:spPr>
            <a:xfrm>
              <a:off x="2010012" y="3773587"/>
              <a:ext cx="2013886" cy="1024566"/>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latin typeface="Amazon Ember" panose="02000000000000000000" pitchFamily="2" charset="0"/>
                  <a:ea typeface="Amazon Ember" panose="02000000000000000000" pitchFamily="2" charset="0"/>
                </a:rPr>
                <a:t>Regions</a:t>
              </a:r>
              <a:endParaRPr lang="en-US" sz="1200">
                <a:solidFill>
                  <a:schemeClr val="tx1"/>
                </a:solidFill>
                <a:latin typeface="Amazon Ember" panose="02000000000000000000" pitchFamily="2" charset="0"/>
                <a:ea typeface="Amazon Ember" panose="02000000000000000000" pitchFamily="2" charset="0"/>
              </a:endParaRPr>
            </a:p>
          </p:txBody>
        </p:sp>
        <p:pic>
          <p:nvPicPr>
            <p:cNvPr id="21" name="Graphic 20">
              <a:extLst>
                <a:ext uri="{FF2B5EF4-FFF2-40B4-BE49-F238E27FC236}">
                  <a16:creationId xmlns:a16="http://schemas.microsoft.com/office/drawing/2014/main" xmlns="" id="{D8269494-C325-A941-BC53-08B5862DBB8F}"/>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10012" y="3773587"/>
              <a:ext cx="330200" cy="330200"/>
            </a:xfrm>
            <a:prstGeom prst="rect">
              <a:avLst/>
            </a:prstGeom>
          </p:spPr>
        </p:pic>
        <p:sp>
          <p:nvSpPr>
            <p:cNvPr id="22" name="Rectangle 21">
              <a:extLst>
                <a:ext uri="{FF2B5EF4-FFF2-40B4-BE49-F238E27FC236}">
                  <a16:creationId xmlns:a16="http://schemas.microsoft.com/office/drawing/2014/main" xmlns="" id="{E9CA7CAF-24D0-9748-8D87-F79A061B2AC9}"/>
                </a:ext>
              </a:extLst>
            </p:cNvPr>
            <p:cNvSpPr/>
            <p:nvPr/>
          </p:nvSpPr>
          <p:spPr>
            <a:xfrm>
              <a:off x="2072779" y="4224459"/>
              <a:ext cx="1877626" cy="466604"/>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tx1"/>
                  </a:solidFill>
                  <a:latin typeface="Amazon Ember" panose="02000000000000000000" pitchFamily="2" charset="0"/>
                  <a:ea typeface="Amazon Ember" panose="02000000000000000000" pitchFamily="2" charset="0"/>
                </a:rPr>
                <a:t>Availability Zones</a:t>
              </a:r>
            </a:p>
          </p:txBody>
        </p:sp>
        <p:sp>
          <p:nvSpPr>
            <p:cNvPr id="24" name="TextBox 23" descr="box labeled AWS Global Infrastructure. Shows  a Regions box containing Availability Zones and an icon labeled Edge locations.">
              <a:extLst>
                <a:ext uri="{FF2B5EF4-FFF2-40B4-BE49-F238E27FC236}">
                  <a16:creationId xmlns:a16="http://schemas.microsoft.com/office/drawing/2014/main" xmlns="" id="{35FE19B9-7FDC-C64D-99F4-6D3C264F05D4}"/>
                </a:ext>
              </a:extLst>
            </p:cNvPr>
            <p:cNvSpPr txBox="1"/>
            <p:nvPr/>
          </p:nvSpPr>
          <p:spPr>
            <a:xfrm>
              <a:off x="4109806" y="4386028"/>
              <a:ext cx="1654859" cy="338554"/>
            </a:xfrm>
            <a:prstGeom prst="rect">
              <a:avLst/>
            </a:prstGeom>
            <a:noFill/>
          </p:spPr>
          <p:txBody>
            <a:bodyPr wrap="square" rtlCol="0">
              <a:spAutoFit/>
            </a:bodyPr>
            <a:lstStyle/>
            <a:p>
              <a:pPr algn="ctr"/>
              <a:r>
                <a:rPr lang="en-US" sz="1600">
                  <a:latin typeface="Amazon Ember" panose="02000000000000000000" pitchFamily="2" charset="0"/>
                  <a:ea typeface="Amazon Ember" panose="02000000000000000000" pitchFamily="2" charset="0"/>
                  <a:cs typeface="Arial" panose="020B0604020202020204" pitchFamily="34" charset="0"/>
                </a:rPr>
                <a:t>Edge locations</a:t>
              </a:r>
            </a:p>
          </p:txBody>
        </p:sp>
        <p:pic>
          <p:nvPicPr>
            <p:cNvPr id="25" name="Graphic 24">
              <a:extLst>
                <a:ext uri="{FF2B5EF4-FFF2-40B4-BE49-F238E27FC236}">
                  <a16:creationId xmlns:a16="http://schemas.microsoft.com/office/drawing/2014/main" xmlns="" id="{78A233E0-26B9-DF4D-9339-6BD1AC512A4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659331" y="3894752"/>
              <a:ext cx="469900" cy="469900"/>
            </a:xfrm>
            <a:prstGeom prst="rect">
              <a:avLst/>
            </a:prstGeom>
          </p:spPr>
        </p:pic>
      </p:grpSp>
      <p:pic>
        <p:nvPicPr>
          <p:cNvPr id="11" name="Picture 10">
            <a:extLst>
              <a:ext uri="{FF2B5EF4-FFF2-40B4-BE49-F238E27FC236}">
                <a16:creationId xmlns:a16="http://schemas.microsoft.com/office/drawing/2014/main" xmlns="" id="{B7C3252A-593F-224A-8569-BF6868508692}"/>
              </a:ext>
              <a:ext uri="{C183D7F6-B498-43B3-948B-1728B52AA6E4}">
                <adec:decorative xmlns:adec="http://schemas.microsoft.com/office/drawing/2017/decorative" xmlns="" val="1"/>
              </a:ext>
            </a:extLst>
          </p:cNvPr>
          <p:cNvPicPr>
            <a:picLocks noChangeAspect="1"/>
          </p:cNvPicPr>
          <p:nvPr/>
        </p:nvPicPr>
        <p:blipFill>
          <a:blip r:embed="rId16"/>
          <a:stretch>
            <a:fillRect/>
          </a:stretch>
        </p:blipFill>
        <p:spPr>
          <a:xfrm>
            <a:off x="10580459" y="1524228"/>
            <a:ext cx="1192441" cy="1199988"/>
          </a:xfrm>
          <a:prstGeom prst="rect">
            <a:avLst/>
          </a:prstGeom>
        </p:spPr>
      </p:pic>
      <p:pic>
        <p:nvPicPr>
          <p:cNvPr id="26" name="Picture 25">
            <a:extLst>
              <a:ext uri="{FF2B5EF4-FFF2-40B4-BE49-F238E27FC236}">
                <a16:creationId xmlns:a16="http://schemas.microsoft.com/office/drawing/2014/main" xmlns="" id="{E9D390CA-BA69-2C45-AE15-2219534BD377}"/>
              </a:ext>
              <a:ext uri="{C183D7F6-B498-43B3-948B-1728B52AA6E4}">
                <adec:decorative xmlns:adec="http://schemas.microsoft.com/office/drawing/2017/decorative" xmlns="" val="1"/>
              </a:ext>
            </a:extLst>
          </p:cNvPr>
          <p:cNvPicPr>
            <a:picLocks noChangeAspect="1"/>
          </p:cNvPicPr>
          <p:nvPr/>
        </p:nvPicPr>
        <p:blipFill>
          <a:blip r:embed="rId17"/>
          <a:stretch>
            <a:fillRect/>
          </a:stretch>
        </p:blipFill>
        <p:spPr>
          <a:xfrm>
            <a:off x="10046669" y="4088576"/>
            <a:ext cx="1704331" cy="1204973"/>
          </a:xfrm>
          <a:prstGeom prst="rect">
            <a:avLst/>
          </a:prstGeom>
        </p:spPr>
      </p:pic>
    </p:spTree>
    <p:custDataLst>
      <p:tags r:id="rId1"/>
    </p:custDataLst>
    <p:extLst>
      <p:ext uri="{BB962C8B-B14F-4D97-AF65-F5344CB8AC3E}">
        <p14:creationId xmlns:p14="http://schemas.microsoft.com/office/powerpoint/2010/main" val="153598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B02AD194-FDCE-DE40-ACDC-34462D47F30C}"/>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 name="Title 1"/>
          <p:cNvSpPr>
            <a:spLocks noGrp="1"/>
          </p:cNvSpPr>
          <p:nvPr>
            <p:ph type="title"/>
          </p:nvPr>
        </p:nvSpPr>
        <p:spPr/>
        <p:txBody>
          <a:bodyPr>
            <a:noAutofit/>
          </a:bodyPr>
          <a:lstStyle/>
          <a:p>
            <a:r>
              <a:rPr lang="en-US">
                <a:latin typeface="+mj-lt"/>
              </a:rPr>
              <a:t>Customer responsibility: Security </a:t>
            </a:r>
            <a:r>
              <a:rPr lang="en-US" i="1">
                <a:latin typeface="+mj-lt"/>
                <a:ea typeface="Amazon Ember" panose="020B0603020204020204" pitchFamily="34" charset="0"/>
                <a:cs typeface="Amazon Ember" panose="020B0603020204020204" pitchFamily="34" charset="0"/>
              </a:rPr>
              <a:t>in</a:t>
            </a:r>
            <a:r>
              <a:rPr lang="en-US" b="1">
                <a:solidFill>
                  <a:schemeClr val="accent5">
                    <a:lumMod val="50000"/>
                  </a:schemeClr>
                </a:solidFill>
                <a:latin typeface="+mj-lt"/>
              </a:rPr>
              <a:t> </a:t>
            </a:r>
            <a:r>
              <a:rPr lang="en-US">
                <a:latin typeface="+mj-lt"/>
              </a:rPr>
              <a:t>the cloud</a:t>
            </a:r>
          </a:p>
        </p:txBody>
      </p:sp>
      <p:sp>
        <p:nvSpPr>
          <p:cNvPr id="4" name="Content Placeholder 3">
            <a:extLst>
              <a:ext uri="{FF2B5EF4-FFF2-40B4-BE49-F238E27FC236}">
                <a16:creationId xmlns:a16="http://schemas.microsoft.com/office/drawing/2014/main" xmlns="" id="{C8DC1965-B68E-EA4E-9BED-CDBA4C6064DA}"/>
              </a:ext>
            </a:extLst>
          </p:cNvPr>
          <p:cNvSpPr>
            <a:spLocks noGrp="1"/>
          </p:cNvSpPr>
          <p:nvPr>
            <p:ph sz="quarter" idx="21"/>
          </p:nvPr>
        </p:nvSpPr>
        <p:spPr>
          <a:xfrm>
            <a:off x="6245352" y="1527048"/>
            <a:ext cx="5504688" cy="4645152"/>
          </a:xfrm>
        </p:spPr>
        <p:txBody>
          <a:bodyPr>
            <a:normAutofit fontScale="92500" lnSpcReduction="10000"/>
          </a:bodyPr>
          <a:lstStyle/>
          <a:p>
            <a:pPr marL="0" indent="0">
              <a:buNone/>
            </a:pPr>
            <a:r>
              <a:rPr lang="en-US" sz="2400"/>
              <a:t>Customer responsibilities:</a:t>
            </a:r>
          </a:p>
          <a:p>
            <a:r>
              <a:rPr lang="en-US" sz="2000"/>
              <a:t>Amazon Elastic Compute Cloud (Amazon EC2) instance </a:t>
            </a:r>
            <a:r>
              <a:rPr lang="en-US" sz="2000">
                <a:solidFill>
                  <a:schemeClr val="accent6"/>
                </a:solidFill>
              </a:rPr>
              <a:t>operating system</a:t>
            </a:r>
          </a:p>
          <a:p>
            <a:pPr lvl="1"/>
            <a:r>
              <a:rPr lang="en-US" sz="1800"/>
              <a:t>Including patching, maintenance</a:t>
            </a:r>
          </a:p>
          <a:p>
            <a:r>
              <a:rPr lang="en-US" sz="2000">
                <a:solidFill>
                  <a:schemeClr val="accent6"/>
                </a:solidFill>
              </a:rPr>
              <a:t>Applications</a:t>
            </a:r>
            <a:endParaRPr lang="en-US" sz="2000"/>
          </a:p>
          <a:p>
            <a:pPr lvl="1"/>
            <a:r>
              <a:rPr lang="en-US" sz="1800"/>
              <a:t>Passwords, role-based access, etc.</a:t>
            </a:r>
          </a:p>
          <a:p>
            <a:r>
              <a:rPr lang="en-US" sz="2000">
                <a:solidFill>
                  <a:schemeClr val="accent6"/>
                </a:solidFill>
              </a:rPr>
              <a:t>Security group </a:t>
            </a:r>
            <a:r>
              <a:rPr lang="en-US" sz="2000"/>
              <a:t>configuration</a:t>
            </a:r>
          </a:p>
          <a:p>
            <a:r>
              <a:rPr lang="en-US" sz="2000"/>
              <a:t>OS or host-based </a:t>
            </a:r>
            <a:r>
              <a:rPr lang="en-US" sz="2000">
                <a:solidFill>
                  <a:schemeClr val="accent6"/>
                </a:solidFill>
              </a:rPr>
              <a:t>firewalls</a:t>
            </a:r>
            <a:endParaRPr lang="en-US" sz="2000"/>
          </a:p>
          <a:p>
            <a:pPr lvl="1"/>
            <a:r>
              <a:rPr lang="en-US" sz="1800"/>
              <a:t>Including intrusion detection or prevention systems</a:t>
            </a:r>
          </a:p>
          <a:p>
            <a:r>
              <a:rPr lang="en-US" sz="2000">
                <a:solidFill>
                  <a:schemeClr val="accent6"/>
                </a:solidFill>
              </a:rPr>
              <a:t>Network</a:t>
            </a:r>
            <a:r>
              <a:rPr lang="en-US" sz="2000"/>
              <a:t> configurations</a:t>
            </a:r>
          </a:p>
          <a:p>
            <a:r>
              <a:rPr lang="en-US" sz="2000"/>
              <a:t>Account management</a:t>
            </a:r>
          </a:p>
          <a:p>
            <a:pPr lvl="1"/>
            <a:r>
              <a:rPr lang="en-US" sz="1800"/>
              <a:t>Login and permission settings for each user</a:t>
            </a:r>
            <a:endParaRPr lang="en-US" sz="2000"/>
          </a:p>
        </p:txBody>
      </p:sp>
      <p:sp>
        <p:nvSpPr>
          <p:cNvPr id="20" name="TextBox 19"/>
          <p:cNvSpPr txBox="1"/>
          <p:nvPr/>
        </p:nvSpPr>
        <p:spPr>
          <a:xfrm>
            <a:off x="1211423" y="5456344"/>
            <a:ext cx="3816415" cy="345451"/>
          </a:xfrm>
          <a:prstGeom prst="rect">
            <a:avLst/>
          </a:prstGeom>
          <a:noFill/>
        </p:spPr>
        <p:txBody>
          <a:bodyPr wrap="square" lIns="67744" tIns="33895" rIns="67744" bIns="33895" rtlCol="0">
            <a:spAutoFit/>
          </a:bodyPr>
          <a:lstStyle/>
          <a:p>
            <a:pPr algn="ctr" defTabSz="457200"/>
            <a:r>
              <a:rPr lang="en-US" kern="0">
                <a:solidFill>
                  <a:srgbClr val="504BAB"/>
                </a:solidFill>
                <a:latin typeface="Amazon Ember" panose="020B0603020204020204" pitchFamily="34" charset="0"/>
                <a:ea typeface="Amazon Ember" panose="020B0603020204020204" pitchFamily="34" charset="0"/>
                <a:cs typeface="Amazon Ember" panose="020B0603020204020204" pitchFamily="34" charset="0"/>
              </a:rPr>
              <a:t>Customer-configurable</a:t>
            </a:r>
          </a:p>
        </p:txBody>
      </p:sp>
      <p:sp>
        <p:nvSpPr>
          <p:cNvPr id="26" name="Rectangle 5" descr="Customer data."/>
          <p:cNvSpPr/>
          <p:nvPr/>
        </p:nvSpPr>
        <p:spPr bwMode="auto">
          <a:xfrm>
            <a:off x="425014" y="2210462"/>
            <a:ext cx="5389234" cy="562791"/>
          </a:xfrm>
          <a:prstGeom prst="roundRect">
            <a:avLst/>
          </a:prstGeom>
          <a:solidFill>
            <a:srgbClr val="D6F4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Customer data</a:t>
            </a:r>
          </a:p>
        </p:txBody>
      </p:sp>
      <p:sp>
        <p:nvSpPr>
          <p:cNvPr id="24" name="Rectangle 5" descr="Applications, IAM."/>
          <p:cNvSpPr/>
          <p:nvPr/>
        </p:nvSpPr>
        <p:spPr bwMode="auto">
          <a:xfrm>
            <a:off x="425014" y="2849818"/>
            <a:ext cx="5389234" cy="562791"/>
          </a:xfrm>
          <a:prstGeom prst="roundRect">
            <a:avLst/>
          </a:prstGeom>
          <a:solidFill>
            <a:schemeClr val="accent5">
              <a:lumMod val="20000"/>
              <a:lumOff val="8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Applications, IAM</a:t>
            </a:r>
          </a:p>
        </p:txBody>
      </p:sp>
      <p:sp>
        <p:nvSpPr>
          <p:cNvPr id="25" name="Rectangle 5" descr="Operating system, network, and firewall configuration."/>
          <p:cNvSpPr/>
          <p:nvPr/>
        </p:nvSpPr>
        <p:spPr bwMode="auto">
          <a:xfrm>
            <a:off x="439630" y="3481027"/>
            <a:ext cx="5384720" cy="517606"/>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Operating system, network, and firewall configuration</a:t>
            </a:r>
          </a:p>
        </p:txBody>
      </p:sp>
      <p:sp>
        <p:nvSpPr>
          <p:cNvPr id="28" name="Rectangle 5" descr="Client-side data&#10;encryption and data integrity authentication."/>
          <p:cNvSpPr/>
          <p:nvPr/>
        </p:nvSpPr>
        <p:spPr bwMode="auto">
          <a:xfrm>
            <a:off x="435949" y="4069770"/>
            <a:ext cx="1766069" cy="133847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Client-side data</a:t>
            </a:r>
          </a:p>
          <a:p>
            <a:pPr algn="ctr" defTabSz="451926" fontAlgn="base">
              <a:spcBef>
                <a:spcPct val="0"/>
              </a:spcBef>
              <a:spcAft>
                <a:spcPct val="0"/>
              </a:spcAft>
              <a:defRPr/>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and data integrity authentication</a:t>
            </a:r>
          </a:p>
        </p:txBody>
      </p:sp>
      <p:sp>
        <p:nvSpPr>
          <p:cNvPr id="29" name="Rectangle 5" descr="Server-side encryption (file system or data)."/>
          <p:cNvSpPr/>
          <p:nvPr/>
        </p:nvSpPr>
        <p:spPr bwMode="auto">
          <a:xfrm>
            <a:off x="2245276" y="4079277"/>
            <a:ext cx="1766069" cy="1324264"/>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Server-side encryption </a:t>
            </a:r>
          </a:p>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(file system or data)</a:t>
            </a:r>
          </a:p>
        </p:txBody>
      </p:sp>
      <p:sp>
        <p:nvSpPr>
          <p:cNvPr id="27" name="Rectangle 5" descr="Network traffic protection (encryption, integrity, identity).&#10;"/>
          <p:cNvSpPr/>
          <p:nvPr/>
        </p:nvSpPr>
        <p:spPr bwMode="auto">
          <a:xfrm>
            <a:off x="4058278" y="4076558"/>
            <a:ext cx="1766069" cy="133847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Network traffic protection</a:t>
            </a:r>
          </a:p>
          <a:p>
            <a:pPr algn="ctr" defTabSz="451926" fontAlgn="base">
              <a:spcBef>
                <a:spcPct val="0"/>
              </a:spcBef>
              <a:spcAft>
                <a:spcPct val="0"/>
              </a:spcAft>
            </a:pPr>
            <a:r>
              <a:rPr lang="en-US" altLang="ja-JP" sz="16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itchFamily="18" charset="0"/>
              </a:rPr>
              <a:t>(encryption, integrity, identity)</a:t>
            </a:r>
          </a:p>
        </p:txBody>
      </p:sp>
    </p:spTree>
    <p:custDataLst>
      <p:tags r:id="rId1"/>
    </p:custDataLst>
    <p:extLst>
      <p:ext uri="{BB962C8B-B14F-4D97-AF65-F5344CB8AC3E}">
        <p14:creationId xmlns:p14="http://schemas.microsoft.com/office/powerpoint/2010/main" val="356179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xmlns="" id="{FC4566DC-C2EA-FE46-B4A0-24B3DD03C35E}"/>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28" name="Title 1">
            <a:extLst>
              <a:ext uri="{FF2B5EF4-FFF2-40B4-BE49-F238E27FC236}">
                <a16:creationId xmlns:a16="http://schemas.microsoft.com/office/drawing/2014/main" xmlns="" id="{50E36C29-8FC1-9346-A380-6D0710444240}"/>
              </a:ext>
            </a:extLst>
          </p:cNvPr>
          <p:cNvSpPr>
            <a:spLocks noGrp="1"/>
          </p:cNvSpPr>
          <p:nvPr>
            <p:ph type="title"/>
          </p:nvPr>
        </p:nvSpPr>
        <p:spPr/>
        <p:txBody>
          <a:bodyPr>
            <a:noAutofit/>
          </a:bodyPr>
          <a:lstStyle/>
          <a:p>
            <a:r>
              <a:rPr lang="en-US">
                <a:latin typeface="+mj-lt"/>
              </a:rPr>
              <a:t>Service characteristics and security responsibility (1 of 2)</a:t>
            </a:r>
          </a:p>
        </p:txBody>
      </p:sp>
      <p:sp>
        <p:nvSpPr>
          <p:cNvPr id="15" name="Content Placeholder 14">
            <a:extLst>
              <a:ext uri="{FF2B5EF4-FFF2-40B4-BE49-F238E27FC236}">
                <a16:creationId xmlns:a16="http://schemas.microsoft.com/office/drawing/2014/main" xmlns="" id="{6FAB4940-2062-1E4B-B80C-5D09C0E649FA}"/>
              </a:ext>
            </a:extLst>
          </p:cNvPr>
          <p:cNvSpPr>
            <a:spLocks noGrp="1"/>
          </p:cNvSpPr>
          <p:nvPr>
            <p:ph sz="quarter" idx="21"/>
          </p:nvPr>
        </p:nvSpPr>
        <p:spPr>
          <a:xfrm>
            <a:off x="6245352" y="1527048"/>
            <a:ext cx="5504688" cy="4645152"/>
          </a:xfrm>
        </p:spPr>
        <p:txBody>
          <a:bodyPr>
            <a:normAutofit fontScale="92500" lnSpcReduction="20000"/>
          </a:bodyPr>
          <a:lstStyle/>
          <a:p>
            <a:pPr marL="0" indent="0" algn="just">
              <a:buNone/>
            </a:pPr>
            <a:r>
              <a:rPr lang="en-US" sz="2400" b="1" dirty="0"/>
              <a:t>Infrastructure as a service (IaaS) </a:t>
            </a:r>
          </a:p>
          <a:p>
            <a:pPr algn="just"/>
            <a:r>
              <a:rPr lang="en-US" sz="1800" dirty="0"/>
              <a:t>Customer has more </a:t>
            </a:r>
            <a:r>
              <a:rPr lang="en-US" sz="1800" dirty="0">
                <a:solidFill>
                  <a:srgbClr val="333399"/>
                </a:solidFill>
              </a:rPr>
              <a:t>flexibility</a:t>
            </a:r>
            <a:r>
              <a:rPr lang="en-US" sz="1800" dirty="0"/>
              <a:t> over configuring networking and storage settings</a:t>
            </a:r>
          </a:p>
          <a:p>
            <a:pPr algn="just"/>
            <a:r>
              <a:rPr lang="en-US" sz="1800" dirty="0"/>
              <a:t>Customer is </a:t>
            </a:r>
            <a:r>
              <a:rPr lang="en-US" sz="1800" dirty="0">
                <a:solidFill>
                  <a:srgbClr val="333399"/>
                </a:solidFill>
              </a:rPr>
              <a:t>responsible</a:t>
            </a:r>
            <a:r>
              <a:rPr lang="en-US" sz="1800" dirty="0"/>
              <a:t> for managing more aspects of the security </a:t>
            </a:r>
          </a:p>
          <a:p>
            <a:pPr algn="just"/>
            <a:r>
              <a:rPr lang="en-US" sz="1800" dirty="0"/>
              <a:t>Customer configures the </a:t>
            </a:r>
            <a:r>
              <a:rPr lang="en-US" sz="1800" dirty="0">
                <a:solidFill>
                  <a:srgbClr val="333399"/>
                </a:solidFill>
              </a:rPr>
              <a:t>access controls</a:t>
            </a:r>
            <a:r>
              <a:rPr lang="en-US" sz="1800" dirty="0"/>
              <a:t> </a:t>
            </a:r>
          </a:p>
          <a:p>
            <a:pPr marL="0" indent="0" algn="just">
              <a:buNone/>
            </a:pPr>
            <a:endParaRPr lang="en-US" sz="1800" dirty="0"/>
          </a:p>
          <a:p>
            <a:pPr marL="0" indent="0" algn="just">
              <a:buNone/>
            </a:pPr>
            <a:r>
              <a:rPr lang="en-US" sz="2400" b="1" dirty="0"/>
              <a:t>Platform as a service (PaaS) </a:t>
            </a:r>
          </a:p>
          <a:p>
            <a:pPr algn="just"/>
            <a:r>
              <a:rPr lang="en-US" sz="1800" dirty="0"/>
              <a:t>Customer does not need to manage the underlying infrastructure</a:t>
            </a:r>
          </a:p>
          <a:p>
            <a:pPr algn="just"/>
            <a:r>
              <a:rPr lang="en-US" sz="1800" dirty="0"/>
              <a:t>AWS handles the operating system, database patching, firewall configuration, and disaster recovery</a:t>
            </a:r>
          </a:p>
          <a:p>
            <a:pPr algn="just"/>
            <a:r>
              <a:rPr lang="en-US" sz="1800" dirty="0">
                <a:solidFill>
                  <a:srgbClr val="333399"/>
                </a:solidFill>
              </a:rPr>
              <a:t>Customer can focus on managing code or data</a:t>
            </a:r>
            <a:endParaRPr lang="en-US" sz="2000" dirty="0">
              <a:solidFill>
                <a:srgbClr val="333399"/>
              </a:solidFill>
            </a:endParaRPr>
          </a:p>
          <a:p>
            <a:pPr marL="0" indent="0" algn="just">
              <a:buNone/>
            </a:pPr>
            <a:endParaRPr lang="en-US" sz="1200" dirty="0"/>
          </a:p>
        </p:txBody>
      </p:sp>
      <p:grpSp>
        <p:nvGrpSpPr>
          <p:cNvPr id="4" name="Group 3" descr="Example services managed by the customer, including three examples: EC2, Elastic Block Store, and Amazon VPC.">
            <a:extLst>
              <a:ext uri="{FF2B5EF4-FFF2-40B4-BE49-F238E27FC236}">
                <a16:creationId xmlns:a16="http://schemas.microsoft.com/office/drawing/2014/main" xmlns="" id="{41D77E78-FA29-5647-9B83-3D91593EF2DB}"/>
              </a:ext>
            </a:extLst>
          </p:cNvPr>
          <p:cNvGrpSpPr/>
          <p:nvPr/>
        </p:nvGrpSpPr>
        <p:grpSpPr>
          <a:xfrm>
            <a:off x="326582" y="1516113"/>
            <a:ext cx="4801867" cy="2239895"/>
            <a:chOff x="326582" y="1516113"/>
            <a:chExt cx="4801867" cy="2239895"/>
          </a:xfrm>
        </p:grpSpPr>
        <p:sp>
          <p:nvSpPr>
            <p:cNvPr id="45" name="Rectangle 44">
              <a:extLst>
                <a:ext uri="{FF2B5EF4-FFF2-40B4-BE49-F238E27FC236}">
                  <a16:creationId xmlns:a16="http://schemas.microsoft.com/office/drawing/2014/main" xmlns="" id="{C1453445-1B87-614D-93DA-9DBF2F452C47}"/>
                </a:ext>
              </a:extLst>
            </p:cNvPr>
            <p:cNvSpPr/>
            <p:nvPr/>
          </p:nvSpPr>
          <p:spPr>
            <a:xfrm>
              <a:off x="326582" y="1516113"/>
              <a:ext cx="4801867" cy="223989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Example services managed by the customer</a:t>
              </a:r>
            </a:p>
          </p:txBody>
        </p:sp>
        <p:sp>
          <p:nvSpPr>
            <p:cNvPr id="41" name="TextBox 40">
              <a:extLst>
                <a:ext uri="{FF2B5EF4-FFF2-40B4-BE49-F238E27FC236}">
                  <a16:creationId xmlns:a16="http://schemas.microsoft.com/office/drawing/2014/main" xmlns="" id="{F04AD06B-AE35-624A-9992-EEB39434A661}"/>
                </a:ext>
              </a:extLst>
            </p:cNvPr>
            <p:cNvSpPr txBox="1"/>
            <p:nvPr/>
          </p:nvSpPr>
          <p:spPr>
            <a:xfrm>
              <a:off x="344931" y="2835502"/>
              <a:ext cx="1278964" cy="584775"/>
            </a:xfrm>
            <a:prstGeom prst="rect">
              <a:avLst/>
            </a:prstGeom>
            <a:noFill/>
          </p:spPr>
          <p:txBody>
            <a:bodyPr wrap="square" rtlCol="0">
              <a:spAutoFit/>
            </a:bodyPr>
            <a:lstStyle/>
            <a:p>
              <a:pPr algn="ctr"/>
              <a:r>
                <a:rPr lang="en-US" sz="1600"/>
                <a:t>Amazon </a:t>
              </a:r>
              <a:br>
                <a:rPr lang="en-US" sz="1600"/>
              </a:br>
              <a:r>
                <a:rPr lang="en-US" sz="1600"/>
                <a:t>EC2</a:t>
              </a:r>
            </a:p>
          </p:txBody>
        </p:sp>
        <p:pic>
          <p:nvPicPr>
            <p:cNvPr id="42" name="Graphic 41">
              <a:extLst>
                <a:ext uri="{FF2B5EF4-FFF2-40B4-BE49-F238E27FC236}">
                  <a16:creationId xmlns:a16="http://schemas.microsoft.com/office/drawing/2014/main" xmlns="" id="{EA977331-F586-464D-8939-4A2DF1F2A49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7868" y="2093819"/>
              <a:ext cx="720047" cy="711200"/>
            </a:xfrm>
            <a:prstGeom prst="rect">
              <a:avLst/>
            </a:prstGeom>
          </p:spPr>
        </p:pic>
        <p:sp>
          <p:nvSpPr>
            <p:cNvPr id="43" name="TextBox 42">
              <a:extLst>
                <a:ext uri="{FF2B5EF4-FFF2-40B4-BE49-F238E27FC236}">
                  <a16:creationId xmlns:a16="http://schemas.microsoft.com/office/drawing/2014/main" xmlns="" id="{C17D701A-E912-D54C-9B19-2710EAF1C9BF}"/>
                </a:ext>
              </a:extLst>
            </p:cNvPr>
            <p:cNvSpPr txBox="1"/>
            <p:nvPr/>
          </p:nvSpPr>
          <p:spPr>
            <a:xfrm>
              <a:off x="1571163" y="2835502"/>
              <a:ext cx="1581951" cy="830997"/>
            </a:xfrm>
            <a:prstGeom prst="rect">
              <a:avLst/>
            </a:prstGeom>
            <a:noFill/>
          </p:spPr>
          <p:txBody>
            <a:bodyPr wrap="square" rtlCol="0">
              <a:spAutoFit/>
            </a:bodyPr>
            <a:lstStyle/>
            <a:p>
              <a:pPr algn="ctr"/>
              <a:r>
                <a:rPr lang="en-US" sz="1600"/>
                <a:t>Amazon Elastic Block Store (Amazon EBS)</a:t>
              </a:r>
            </a:p>
          </p:txBody>
        </p:sp>
        <p:pic>
          <p:nvPicPr>
            <p:cNvPr id="44" name="Graphic 43">
              <a:extLst>
                <a:ext uri="{FF2B5EF4-FFF2-40B4-BE49-F238E27FC236}">
                  <a16:creationId xmlns:a16="http://schemas.microsoft.com/office/drawing/2014/main" xmlns="" id="{D34B0274-6A22-F84E-88CE-8A06A7BF77A4}"/>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21711" y="2093819"/>
              <a:ext cx="720047" cy="711200"/>
            </a:xfrm>
            <a:prstGeom prst="rect">
              <a:avLst/>
            </a:prstGeom>
          </p:spPr>
        </p:pic>
        <p:sp>
          <p:nvSpPr>
            <p:cNvPr id="46" name="TextBox 45">
              <a:extLst>
                <a:ext uri="{FF2B5EF4-FFF2-40B4-BE49-F238E27FC236}">
                  <a16:creationId xmlns:a16="http://schemas.microsoft.com/office/drawing/2014/main" xmlns="" id="{58921647-3DB1-A84C-91A7-83FC8D3A9AA7}"/>
                </a:ext>
              </a:extLst>
            </p:cNvPr>
            <p:cNvSpPr txBox="1"/>
            <p:nvPr/>
          </p:nvSpPr>
          <p:spPr>
            <a:xfrm>
              <a:off x="3020213" y="2789335"/>
              <a:ext cx="2095879" cy="830997"/>
            </a:xfrm>
            <a:prstGeom prst="rect">
              <a:avLst/>
            </a:prstGeom>
            <a:noFill/>
          </p:spPr>
          <p:txBody>
            <a:bodyPr wrap="square" rtlCol="0">
              <a:spAutoFit/>
            </a:bodyPr>
            <a:lstStyle/>
            <a:p>
              <a:pPr algn="ctr"/>
              <a:r>
                <a:rPr lang="en-US" sz="1600"/>
                <a:t>Amazon </a:t>
              </a:r>
              <a:br>
                <a:rPr lang="en-US" sz="1600"/>
              </a:br>
              <a:r>
                <a:rPr lang="en-US" sz="1600"/>
                <a:t>Virtual Private Cloud (Amazon VPC)</a:t>
              </a:r>
            </a:p>
          </p:txBody>
        </p:sp>
        <p:pic>
          <p:nvPicPr>
            <p:cNvPr id="47" name="Graphic 46">
              <a:extLst>
                <a:ext uri="{FF2B5EF4-FFF2-40B4-BE49-F238E27FC236}">
                  <a16:creationId xmlns:a16="http://schemas.microsoft.com/office/drawing/2014/main" xmlns="" id="{08B831A5-66C5-D24C-AFB4-83D181CB9F8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97116" y="2093819"/>
              <a:ext cx="720047" cy="711200"/>
            </a:xfrm>
            <a:prstGeom prst="rect">
              <a:avLst/>
            </a:prstGeom>
          </p:spPr>
        </p:pic>
      </p:grpSp>
      <p:grpSp>
        <p:nvGrpSpPr>
          <p:cNvPr id="6" name="Group 5" descr="Example services managed by AWS, including three examples: Lambda, RDS, and Elastic Beanstalk.">
            <a:extLst>
              <a:ext uri="{FF2B5EF4-FFF2-40B4-BE49-F238E27FC236}">
                <a16:creationId xmlns:a16="http://schemas.microsoft.com/office/drawing/2014/main" xmlns="" id="{8CD6E908-7220-E54F-AECB-17FDDF36BB54}"/>
              </a:ext>
            </a:extLst>
          </p:cNvPr>
          <p:cNvGrpSpPr/>
          <p:nvPr/>
        </p:nvGrpSpPr>
        <p:grpSpPr>
          <a:xfrm>
            <a:off x="213812" y="4058398"/>
            <a:ext cx="4902280" cy="2297952"/>
            <a:chOff x="213812" y="4058398"/>
            <a:chExt cx="4902280" cy="2297952"/>
          </a:xfrm>
        </p:grpSpPr>
        <p:sp>
          <p:nvSpPr>
            <p:cNvPr id="31" name="Rectangle 30">
              <a:extLst>
                <a:ext uri="{FF2B5EF4-FFF2-40B4-BE49-F238E27FC236}">
                  <a16:creationId xmlns:a16="http://schemas.microsoft.com/office/drawing/2014/main" xmlns="" id="{27D6FBD0-8666-4B4C-926F-F2C768EE553D}"/>
                </a:ext>
              </a:extLst>
            </p:cNvPr>
            <p:cNvSpPr/>
            <p:nvPr/>
          </p:nvSpPr>
          <p:spPr>
            <a:xfrm>
              <a:off x="314225" y="4058398"/>
              <a:ext cx="4801867" cy="229795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b="1">
                  <a:solidFill>
                    <a:schemeClr val="tx1"/>
                  </a:solidFill>
                </a:rPr>
                <a:t>Example services managed by AWS</a:t>
              </a:r>
            </a:p>
          </p:txBody>
        </p:sp>
        <p:sp>
          <p:nvSpPr>
            <p:cNvPr id="32" name="TextBox 31">
              <a:extLst>
                <a:ext uri="{FF2B5EF4-FFF2-40B4-BE49-F238E27FC236}">
                  <a16:creationId xmlns:a16="http://schemas.microsoft.com/office/drawing/2014/main" xmlns="" id="{7E15D212-99D7-724E-9B9B-83511FC32E6D}"/>
                </a:ext>
              </a:extLst>
            </p:cNvPr>
            <p:cNvSpPr txBox="1"/>
            <p:nvPr/>
          </p:nvSpPr>
          <p:spPr>
            <a:xfrm>
              <a:off x="1519429" y="5434909"/>
              <a:ext cx="2208917" cy="830997"/>
            </a:xfrm>
            <a:prstGeom prst="rect">
              <a:avLst/>
            </a:prstGeom>
            <a:noFill/>
          </p:spPr>
          <p:txBody>
            <a:bodyPr wrap="square" rtlCol="0">
              <a:spAutoFit/>
            </a:bodyPr>
            <a:lstStyle/>
            <a:p>
              <a:pPr algn="ctr"/>
              <a:r>
                <a:rPr lang="en-US" sz="1600"/>
                <a:t>Amazon </a:t>
              </a:r>
              <a:br>
                <a:rPr lang="en-US" sz="1600"/>
              </a:br>
              <a:r>
                <a:rPr lang="en-US" sz="1600"/>
                <a:t>Relational Database Service (Amazon RDS)</a:t>
              </a:r>
            </a:p>
          </p:txBody>
        </p:sp>
        <p:pic>
          <p:nvPicPr>
            <p:cNvPr id="33" name="Graphic 32">
              <a:extLst>
                <a:ext uri="{FF2B5EF4-FFF2-40B4-BE49-F238E27FC236}">
                  <a16:creationId xmlns:a16="http://schemas.microsoft.com/office/drawing/2014/main" xmlns="" id="{FFB4EDBD-AC1E-2541-A1C9-4EFB1311B17F}"/>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268288" y="4687410"/>
              <a:ext cx="711200" cy="711200"/>
            </a:xfrm>
            <a:prstGeom prst="rect">
              <a:avLst/>
            </a:prstGeom>
          </p:spPr>
        </p:pic>
        <p:sp>
          <p:nvSpPr>
            <p:cNvPr id="36" name="TextBox 35">
              <a:extLst>
                <a:ext uri="{FF2B5EF4-FFF2-40B4-BE49-F238E27FC236}">
                  <a16:creationId xmlns:a16="http://schemas.microsoft.com/office/drawing/2014/main" xmlns="" id="{E7086C61-CF0E-C341-AD93-F731FAEC2804}"/>
                </a:ext>
              </a:extLst>
            </p:cNvPr>
            <p:cNvSpPr txBox="1"/>
            <p:nvPr/>
          </p:nvSpPr>
          <p:spPr>
            <a:xfrm>
              <a:off x="3767936" y="5434909"/>
              <a:ext cx="1312064" cy="584775"/>
            </a:xfrm>
            <a:prstGeom prst="rect">
              <a:avLst/>
            </a:prstGeom>
            <a:noFill/>
          </p:spPr>
          <p:txBody>
            <a:bodyPr wrap="square" rtlCol="0">
              <a:spAutoFit/>
            </a:bodyPr>
            <a:lstStyle/>
            <a:p>
              <a:pPr algn="ctr"/>
              <a:r>
                <a:rPr lang="en-US" sz="1600"/>
                <a:t>AWS Elastic Beanstalk</a:t>
              </a:r>
            </a:p>
          </p:txBody>
        </p:sp>
        <p:pic>
          <p:nvPicPr>
            <p:cNvPr id="38" name="Graphic 37">
              <a:extLst>
                <a:ext uri="{FF2B5EF4-FFF2-40B4-BE49-F238E27FC236}">
                  <a16:creationId xmlns:a16="http://schemas.microsoft.com/office/drawing/2014/main" xmlns="" id="{53314BDA-95C1-5845-9235-0EBF5DABA197}"/>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04566" y="4731351"/>
              <a:ext cx="711200" cy="623318"/>
            </a:xfrm>
            <a:prstGeom prst="rect">
              <a:avLst/>
            </a:prstGeom>
          </p:spPr>
        </p:pic>
        <p:sp>
          <p:nvSpPr>
            <p:cNvPr id="39" name="TextBox 38">
              <a:extLst>
                <a:ext uri="{FF2B5EF4-FFF2-40B4-BE49-F238E27FC236}">
                  <a16:creationId xmlns:a16="http://schemas.microsoft.com/office/drawing/2014/main" xmlns="" id="{11C4E2EF-0A17-CB45-A120-E72F4A3FDDF0}"/>
                </a:ext>
              </a:extLst>
            </p:cNvPr>
            <p:cNvSpPr txBox="1"/>
            <p:nvPr/>
          </p:nvSpPr>
          <p:spPr>
            <a:xfrm>
              <a:off x="213812" y="5434909"/>
              <a:ext cx="1506552" cy="584775"/>
            </a:xfrm>
            <a:prstGeom prst="rect">
              <a:avLst/>
            </a:prstGeom>
            <a:noFill/>
          </p:spPr>
          <p:txBody>
            <a:bodyPr wrap="square" rtlCol="0">
              <a:spAutoFit/>
            </a:bodyPr>
            <a:lstStyle/>
            <a:p>
              <a:pPr algn="ctr"/>
              <a:r>
                <a:rPr lang="en-US" sz="1600"/>
                <a:t>AWS </a:t>
              </a:r>
              <a:br>
                <a:rPr lang="en-US" sz="1600"/>
              </a:br>
              <a:r>
                <a:rPr lang="en-US" sz="1600"/>
                <a:t>Lambda</a:t>
              </a:r>
            </a:p>
          </p:txBody>
        </p:sp>
        <p:pic>
          <p:nvPicPr>
            <p:cNvPr id="50" name="Graphic 49">
              <a:extLst>
                <a:ext uri="{FF2B5EF4-FFF2-40B4-BE49-F238E27FC236}">
                  <a16:creationId xmlns:a16="http://schemas.microsoft.com/office/drawing/2014/main" xmlns="" id="{38EF2782-C2B3-2B48-A3E5-DB3C54BEB12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033609" y="4687410"/>
              <a:ext cx="711200" cy="711200"/>
            </a:xfrm>
            <a:prstGeom prst="rect">
              <a:avLst/>
            </a:prstGeom>
          </p:spPr>
        </p:pic>
      </p:grpSp>
    </p:spTree>
    <p:custDataLst>
      <p:tags r:id="rId1"/>
    </p:custDataLst>
    <p:extLst>
      <p:ext uri="{BB962C8B-B14F-4D97-AF65-F5344CB8AC3E}">
        <p14:creationId xmlns:p14="http://schemas.microsoft.com/office/powerpoint/2010/main" val="36121726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PROJECT_OPEN" val="0"/>
  <p:tag name="ARTICULATE_SLIDE_COUNT" val="8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3203751e-7f26-4ef4-9d45-82e84d52b1db"/>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137</TotalTime>
  <Words>2964</Words>
  <Application>Microsoft Office PowerPoint</Application>
  <PresentationFormat>Widescreen</PresentationFormat>
  <Paragraphs>527</Paragraphs>
  <Slides>39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Amazon Ember</vt:lpstr>
      <vt:lpstr>Amazon Ember Heavy</vt:lpstr>
      <vt:lpstr>Amazon Ember Light</vt:lpstr>
      <vt:lpstr>Amazon Ember Medium</vt:lpstr>
      <vt:lpstr>Arial</vt:lpstr>
      <vt:lpstr>Calibri</vt:lpstr>
      <vt:lpstr>Courier New</vt:lpstr>
      <vt:lpstr>Helvetica Neue</vt:lpstr>
      <vt:lpstr>Lucida Console</vt:lpstr>
      <vt:lpstr>Segoe UI</vt:lpstr>
      <vt:lpstr>Times New Roman</vt:lpstr>
      <vt:lpstr>4_TC-2022-OneBrand</vt:lpstr>
      <vt:lpstr>Intro to Cloud Computing CS4037 (BCS-6A) Lecture 06</vt:lpstr>
      <vt:lpstr>Module 4: AWS Cloud Security</vt:lpstr>
      <vt:lpstr>Module overview</vt:lpstr>
      <vt:lpstr>Module objectives</vt:lpstr>
      <vt:lpstr>Section 1: AWS shared responsibility model</vt:lpstr>
      <vt:lpstr>AWS shared responsibility model</vt:lpstr>
      <vt:lpstr>AWS responsibility: Security of the cloud</vt:lpstr>
      <vt:lpstr>Customer responsibility: Security in the cloud</vt:lpstr>
      <vt:lpstr>Service characteristics and security responsibility (1 of 2)</vt:lpstr>
      <vt:lpstr>Service characteristics and security responsibility (2 of 2)</vt:lpstr>
      <vt:lpstr>Activity: AWS shared responsibility model</vt:lpstr>
      <vt:lpstr>Activity: Scenario 1 of 2</vt:lpstr>
      <vt:lpstr>Activity: Scenario 1 of 2 Answers</vt:lpstr>
      <vt:lpstr>Activity: Scenario 2 of 2</vt:lpstr>
      <vt:lpstr>Activity: Scenario 2 of 2 Answers</vt:lpstr>
      <vt:lpstr>Section 1 key takeaways</vt:lpstr>
      <vt:lpstr>Section 2: AWS Identity and Access Management (IAM)</vt:lpstr>
      <vt:lpstr>AWS Identity and Access Management (IAM)</vt:lpstr>
      <vt:lpstr>IAM: Essential components</vt:lpstr>
      <vt:lpstr>Authenticate as an IAM user to gain access</vt:lpstr>
      <vt:lpstr>IAM MFA</vt:lpstr>
      <vt:lpstr>Authorization: What actions are permitted</vt:lpstr>
      <vt:lpstr>IAM: Authorization</vt:lpstr>
      <vt:lpstr>IAM policies</vt:lpstr>
      <vt:lpstr>IAM policy example</vt:lpstr>
      <vt:lpstr>Resource-based policies</vt:lpstr>
      <vt:lpstr>IAM permissions</vt:lpstr>
      <vt:lpstr>IAM groups</vt:lpstr>
      <vt:lpstr>IAM roles</vt:lpstr>
      <vt:lpstr>Example use of an IAM role</vt:lpstr>
      <vt:lpstr>Section 2 key takeaways</vt:lpstr>
      <vt:lpstr>Section 3: Securing a new AWS account</vt:lpstr>
      <vt:lpstr>AWS account root user access versus IAM access</vt:lpstr>
      <vt:lpstr>Securing a new AWS account: Account root user</vt:lpstr>
      <vt:lpstr>Securing a new AWS account: MFA</vt:lpstr>
      <vt:lpstr>Securing a new AWS account: AWS CloudTrail</vt:lpstr>
      <vt:lpstr>Securing a new AWS account: Billing reports</vt:lpstr>
      <vt:lpstr>Section 3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28</cp:revision>
  <cp:lastPrinted>2022-05-17T19:22:31Z</cp:lastPrinted>
  <dcterms:created xsi:type="dcterms:W3CDTF">2022-03-28T19:31:41Z</dcterms:created>
  <dcterms:modified xsi:type="dcterms:W3CDTF">2023-02-23T08:06:04Z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